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35"/>
  </p:notesMasterIdLst>
  <p:handoutMasterIdLst>
    <p:handoutMasterId r:id="rId36"/>
  </p:handoutMasterIdLst>
  <p:sldIdLst>
    <p:sldId id="256" r:id="rId3"/>
    <p:sldId id="349" r:id="rId4"/>
    <p:sldId id="351" r:id="rId5"/>
    <p:sldId id="329" r:id="rId6"/>
    <p:sldId id="331" r:id="rId7"/>
    <p:sldId id="391" r:id="rId8"/>
    <p:sldId id="395" r:id="rId9"/>
    <p:sldId id="350" r:id="rId10"/>
    <p:sldId id="396" r:id="rId11"/>
    <p:sldId id="385" r:id="rId12"/>
    <p:sldId id="356" r:id="rId13"/>
    <p:sldId id="392" r:id="rId14"/>
    <p:sldId id="357" r:id="rId15"/>
    <p:sldId id="363" r:id="rId16"/>
    <p:sldId id="388" r:id="rId17"/>
    <p:sldId id="365" r:id="rId18"/>
    <p:sldId id="366" r:id="rId19"/>
    <p:sldId id="367" r:id="rId20"/>
    <p:sldId id="368" r:id="rId21"/>
    <p:sldId id="372" r:id="rId22"/>
    <p:sldId id="375" r:id="rId23"/>
    <p:sldId id="393" r:id="rId24"/>
    <p:sldId id="397" r:id="rId25"/>
    <p:sldId id="382" r:id="rId26"/>
    <p:sldId id="398" r:id="rId27"/>
    <p:sldId id="316" r:id="rId28"/>
    <p:sldId id="286" r:id="rId29"/>
    <p:sldId id="279" r:id="rId30"/>
    <p:sldId id="370" r:id="rId31"/>
    <p:sldId id="387" r:id="rId32"/>
    <p:sldId id="394" r:id="rId33"/>
    <p:sldId id="374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4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58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CPLEX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Feuil1!$A$2:$A$4</c:f>
              <c:numCache>
                <c:formatCode>0%</c:formatCode>
                <c:ptCount val="3"/>
                <c:pt idx="0">
                  <c:v>1.5</c:v>
                </c:pt>
                <c:pt idx="1">
                  <c:v>1.3</c:v>
                </c:pt>
                <c:pt idx="2">
                  <c:v>1.1000000000000001</c:v>
                </c:pt>
              </c:numCache>
            </c:numRef>
          </c:cat>
          <c:val>
            <c:numRef>
              <c:f>Feuil1!$B$2:$B$4</c:f>
              <c:numCache>
                <c:formatCode>0%</c:formatCode>
                <c:ptCount val="3"/>
                <c:pt idx="0">
                  <c:v>0.37</c:v>
                </c:pt>
                <c:pt idx="1">
                  <c:v>0.42</c:v>
                </c:pt>
                <c:pt idx="2">
                  <c:v>0.46666666666666667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29-4F0B-A280-ED2271D5859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Heuristique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Feuil1!$A$2:$A$4</c:f>
              <c:numCache>
                <c:formatCode>0%</c:formatCode>
                <c:ptCount val="3"/>
                <c:pt idx="0">
                  <c:v>1.5</c:v>
                </c:pt>
                <c:pt idx="1">
                  <c:v>1.3</c:v>
                </c:pt>
                <c:pt idx="2">
                  <c:v>1.1000000000000001</c:v>
                </c:pt>
              </c:numCache>
            </c:numRef>
          </c:cat>
          <c:val>
            <c:numRef>
              <c:f>Feuil1!$C$2:$C$4</c:f>
              <c:numCache>
                <c:formatCode>0%</c:formatCode>
                <c:ptCount val="3"/>
                <c:pt idx="0">
                  <c:v>0.66666666666666663</c:v>
                </c:pt>
                <c:pt idx="1">
                  <c:v>0.6333333333333333</c:v>
                </c:pt>
                <c:pt idx="2">
                  <c:v>0.6333333333333333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29-4F0B-A280-ED2271D58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4495823"/>
        <c:axId val="714506223"/>
      </c:barChart>
      <c:catAx>
        <c:axId val="7144958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Capacité infrastructure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4506223"/>
        <c:crosses val="autoZero"/>
        <c:auto val="1"/>
        <c:lblAlgn val="ctr"/>
        <c:lblOffset val="100"/>
        <c:noMultiLvlLbl val="0"/>
      </c:catAx>
      <c:valAx>
        <c:axId val="71450622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4495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CPLEX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Feuil1!$A$8:$A$10</c:f>
              <c:numCache>
                <c:formatCode>General</c:formatCode>
                <c:ptCount val="3"/>
                <c:pt idx="0">
                  <c:v>10</c:v>
                </c:pt>
                <c:pt idx="1">
                  <c:v>14</c:v>
                </c:pt>
                <c:pt idx="2">
                  <c:v>18</c:v>
                </c:pt>
              </c:numCache>
            </c:numRef>
          </c:cat>
          <c:val>
            <c:numRef>
              <c:f>Feuil1!$B$8:$B$10</c:f>
              <c:numCache>
                <c:formatCode>General</c:formatCode>
                <c:ptCount val="3"/>
                <c:pt idx="0">
                  <c:v>0</c:v>
                </c:pt>
                <c:pt idx="1">
                  <c:v>9.8332999999999995</c:v>
                </c:pt>
                <c:pt idx="2">
                  <c:v>10.566700000000001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14-450C-897F-2FCE600A316B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Heuristique V1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Feuil1!$A$8:$A$10</c:f>
              <c:numCache>
                <c:formatCode>General</c:formatCode>
                <c:ptCount val="3"/>
                <c:pt idx="0">
                  <c:v>10</c:v>
                </c:pt>
                <c:pt idx="1">
                  <c:v>14</c:v>
                </c:pt>
                <c:pt idx="2">
                  <c:v>18</c:v>
                </c:pt>
              </c:numCache>
            </c:numRef>
          </c:cat>
          <c:val>
            <c:numRef>
              <c:f>Feuil1!$C$8:$C$10</c:f>
              <c:numCache>
                <c:formatCode>General</c:formatCode>
                <c:ptCount val="3"/>
                <c:pt idx="0">
                  <c:v>11</c:v>
                </c:pt>
                <c:pt idx="1">
                  <c:v>8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14-450C-897F-2FCE600A316B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Heuristique V2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Feuil1!$A$8:$A$10</c:f>
              <c:numCache>
                <c:formatCode>General</c:formatCode>
                <c:ptCount val="3"/>
                <c:pt idx="0">
                  <c:v>10</c:v>
                </c:pt>
                <c:pt idx="1">
                  <c:v>14</c:v>
                </c:pt>
                <c:pt idx="2">
                  <c:v>18</c:v>
                </c:pt>
              </c:numCache>
            </c:numRef>
          </c:cat>
          <c:val>
            <c:numRef>
              <c:f>Feuil1!$D$8:$D$10</c:f>
              <c:numCache>
                <c:formatCode>General</c:formatCode>
                <c:ptCount val="3"/>
                <c:pt idx="0">
                  <c:v>11</c:v>
                </c:pt>
                <c:pt idx="1">
                  <c:v>9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14-450C-897F-2FCE600A3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4495823"/>
        <c:axId val="714506223"/>
      </c:barChart>
      <c:catAx>
        <c:axId val="7144958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Nombre de nœuds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4506223"/>
        <c:crosses val="autoZero"/>
        <c:auto val="1"/>
        <c:lblAlgn val="ctr"/>
        <c:lblOffset val="100"/>
        <c:noMultiLvlLbl val="0"/>
      </c:catAx>
      <c:valAx>
        <c:axId val="714506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4495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274771648595834E-2"/>
          <c:y val="8.5578025090533583E-2"/>
          <c:w val="0.95145045670280837"/>
          <c:h val="0.63132829561030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CPLEX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Feuil1!$A$2:$A$4</c:f>
              <c:numCache>
                <c:formatCode>0%</c:formatCode>
                <c:ptCount val="3"/>
                <c:pt idx="0">
                  <c:v>1.5</c:v>
                </c:pt>
                <c:pt idx="1">
                  <c:v>1.3</c:v>
                </c:pt>
                <c:pt idx="2">
                  <c:v>1.1000000000000001</c:v>
                </c:pt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AE-497E-BBC3-52EF6BD1C5A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Heuristique V1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Feuil1!$A$2:$A$4</c:f>
              <c:numCache>
                <c:formatCode>0%</c:formatCode>
                <c:ptCount val="3"/>
                <c:pt idx="0">
                  <c:v>1.5</c:v>
                </c:pt>
                <c:pt idx="1">
                  <c:v>1.3</c:v>
                </c:pt>
                <c:pt idx="2">
                  <c:v>1.1000000000000001</c:v>
                </c:pt>
              </c:numCache>
            </c:numRef>
          </c:cat>
          <c:val>
            <c:numRef>
              <c:f>Feuil1!$C$2:$C$4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AE-497E-BBC3-52EF6BD1C5A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Heuristique V2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Feuil1!$A$2:$A$4</c:f>
              <c:numCache>
                <c:formatCode>0%</c:formatCode>
                <c:ptCount val="3"/>
                <c:pt idx="0">
                  <c:v>1.5</c:v>
                </c:pt>
                <c:pt idx="1">
                  <c:v>1.3</c:v>
                </c:pt>
                <c:pt idx="2">
                  <c:v>1.1000000000000001</c:v>
                </c:pt>
              </c:numCache>
            </c:numRef>
          </c:cat>
          <c:val>
            <c:numRef>
              <c:f>Feuil1!$D$2:$D$4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AE-497E-BBC3-52EF6BD1C5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4495823"/>
        <c:axId val="714506223"/>
      </c:barChart>
      <c:catAx>
        <c:axId val="71449582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14506223"/>
        <c:crosses val="autoZero"/>
        <c:auto val="1"/>
        <c:lblAlgn val="ctr"/>
        <c:lblOffset val="100"/>
        <c:noMultiLvlLbl val="0"/>
      </c:catAx>
      <c:valAx>
        <c:axId val="71450622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1449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59931852451558"/>
          <c:w val="1"/>
          <c:h val="8.69014635111105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10936745080033"/>
          <c:y val="6.0065943015067486E-2"/>
          <c:w val="0.83624449882894658"/>
          <c:h val="0.67881331598272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CPLEX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Feuil1!$A$2:$A$6</c:f>
              <c:strCache>
                <c:ptCount val="5"/>
                <c:pt idx="0">
                  <c:v>SFC 1</c:v>
                </c:pt>
                <c:pt idx="1">
                  <c:v>SFC 2</c:v>
                </c:pt>
                <c:pt idx="2">
                  <c:v>SFC 3</c:v>
                </c:pt>
                <c:pt idx="3">
                  <c:v>SFC 4</c:v>
                </c:pt>
                <c:pt idx="4">
                  <c:v>SFC 5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9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6-47D2-AF4A-25540F9F2E1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Heuristique V2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Feuil1!$A$2:$A$6</c:f>
              <c:strCache>
                <c:ptCount val="5"/>
                <c:pt idx="0">
                  <c:v>SFC 1</c:v>
                </c:pt>
                <c:pt idx="1">
                  <c:v>SFC 2</c:v>
                </c:pt>
                <c:pt idx="2">
                  <c:v>SFC 3</c:v>
                </c:pt>
                <c:pt idx="3">
                  <c:v>SFC 4</c:v>
                </c:pt>
                <c:pt idx="4">
                  <c:v>SFC 5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6</c:v>
                </c:pt>
                <c:pt idx="1">
                  <c:v>4</c:v>
                </c:pt>
                <c:pt idx="2">
                  <c:v>11</c:v>
                </c:pt>
                <c:pt idx="3">
                  <c:v>12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B6-47D2-AF4A-25540F9F2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4495823"/>
        <c:axId val="714506223"/>
      </c:barChart>
      <c:catAx>
        <c:axId val="7144958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Latence effective de SFC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4506223"/>
        <c:crosses val="autoZero"/>
        <c:auto val="1"/>
        <c:lblAlgn val="ctr"/>
        <c:lblOffset val="100"/>
        <c:noMultiLvlLbl val="0"/>
      </c:catAx>
      <c:valAx>
        <c:axId val="714506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Latence (ms)</a:t>
                </a:r>
              </a:p>
            </c:rich>
          </c:tx>
          <c:layout>
            <c:manualLayout>
              <c:xMode val="edge"/>
              <c:yMode val="edge"/>
              <c:x val="0"/>
              <c:y val="0.253798188521232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449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0906441207255794"/>
          <c:y val="0.90279045472040453"/>
          <c:w val="0.51896715865689158"/>
          <c:h val="9.45073709548334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CPLEX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Feuil1!$A$2:$A$4</c:f>
              <c:numCache>
                <c:formatCode>0%</c:formatCode>
                <c:ptCount val="3"/>
                <c:pt idx="0">
                  <c:v>1.5</c:v>
                </c:pt>
                <c:pt idx="1">
                  <c:v>1.3</c:v>
                </c:pt>
                <c:pt idx="2">
                  <c:v>1.1000000000000001</c:v>
                </c:pt>
              </c:numCache>
            </c:numRef>
          </c:cat>
          <c:val>
            <c:numRef>
              <c:f>Feuil1!$B$2:$B$4</c:f>
              <c:numCache>
                <c:formatCode>0%</c:formatCode>
                <c:ptCount val="3"/>
                <c:pt idx="0">
                  <c:v>0.23</c:v>
                </c:pt>
                <c:pt idx="1">
                  <c:v>0.21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1-4F14-8462-6F1464C95D3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Heuristique (V1)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Feuil1!$A$2:$A$4</c:f>
              <c:numCache>
                <c:formatCode>0%</c:formatCode>
                <c:ptCount val="3"/>
                <c:pt idx="0">
                  <c:v>1.5</c:v>
                </c:pt>
                <c:pt idx="1">
                  <c:v>1.3</c:v>
                </c:pt>
                <c:pt idx="2">
                  <c:v>1.1000000000000001</c:v>
                </c:pt>
              </c:numCache>
            </c:numRef>
          </c:cat>
          <c:val>
            <c:numRef>
              <c:f>Feuil1!$C$2:$C$4</c:f>
              <c:numCache>
                <c:formatCode>0%</c:formatCode>
                <c:ptCount val="3"/>
                <c:pt idx="0">
                  <c:v>0.12</c:v>
                </c:pt>
                <c:pt idx="1">
                  <c:v>0.11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1-4F14-8462-6F1464C95D37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Heuristique (V2)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Feuil1!$A$2:$A$4</c:f>
              <c:numCache>
                <c:formatCode>0%</c:formatCode>
                <c:ptCount val="3"/>
                <c:pt idx="0">
                  <c:v>1.5</c:v>
                </c:pt>
                <c:pt idx="1">
                  <c:v>1.3</c:v>
                </c:pt>
                <c:pt idx="2">
                  <c:v>1.1000000000000001</c:v>
                </c:pt>
              </c:numCache>
            </c:numRef>
          </c:cat>
          <c:val>
            <c:numRef>
              <c:f>Feuil1!$D$2:$D$4</c:f>
              <c:numCache>
                <c:formatCode>0%</c:formatCode>
                <c:ptCount val="3"/>
                <c:pt idx="0">
                  <c:v>0.12</c:v>
                </c:pt>
                <c:pt idx="1">
                  <c:v>0.14000000000000001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6-4232-8825-42847EFCD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4495823"/>
        <c:axId val="714506223"/>
      </c:barChart>
      <c:catAx>
        <c:axId val="7144958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Capacité infrastructure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4506223"/>
        <c:crosses val="autoZero"/>
        <c:auto val="1"/>
        <c:lblAlgn val="ctr"/>
        <c:lblOffset val="100"/>
        <c:noMultiLvlLbl val="0"/>
      </c:catAx>
      <c:valAx>
        <c:axId val="714506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4495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CPLEX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Feuil1!$A$5:$A$7</c:f>
              <c:numCache>
                <c:formatCode>General</c:formatCode>
                <c:ptCount val="3"/>
                <c:pt idx="0">
                  <c:v>15</c:v>
                </c:pt>
                <c:pt idx="1">
                  <c:v>30</c:v>
                </c:pt>
                <c:pt idx="2">
                  <c:v>50</c:v>
                </c:pt>
              </c:numCache>
            </c:numRef>
          </c:cat>
          <c:val>
            <c:numRef>
              <c:f>Feuil1!$B$5:$B$7</c:f>
              <c:numCache>
                <c:formatCode>0%</c:formatCode>
                <c:ptCount val="3"/>
                <c:pt idx="0">
                  <c:v>0.23</c:v>
                </c:pt>
                <c:pt idx="1">
                  <c:v>0.21</c:v>
                </c:pt>
                <c:pt idx="2">
                  <c:v>-0.01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22-4E10-BE79-AA21F775B6BD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Heuristique (V1)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Feuil1!$A$5:$A$7</c:f>
              <c:numCache>
                <c:formatCode>General</c:formatCode>
                <c:ptCount val="3"/>
                <c:pt idx="0">
                  <c:v>15</c:v>
                </c:pt>
                <c:pt idx="1">
                  <c:v>30</c:v>
                </c:pt>
                <c:pt idx="2">
                  <c:v>50</c:v>
                </c:pt>
              </c:numCache>
            </c:numRef>
          </c:cat>
          <c:val>
            <c:numRef>
              <c:f>Feuil1!$C$5:$C$7</c:f>
              <c:numCache>
                <c:formatCode>0%</c:formatCode>
                <c:ptCount val="3"/>
                <c:pt idx="0">
                  <c:v>0.14000000000000001</c:v>
                </c:pt>
                <c:pt idx="1">
                  <c:v>0.11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22-4E10-BE79-AA21F775B6BD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Heuristique (V2)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Feuil1!$A$5:$A$7</c:f>
              <c:numCache>
                <c:formatCode>General</c:formatCode>
                <c:ptCount val="3"/>
                <c:pt idx="0">
                  <c:v>15</c:v>
                </c:pt>
                <c:pt idx="1">
                  <c:v>30</c:v>
                </c:pt>
                <c:pt idx="2">
                  <c:v>50</c:v>
                </c:pt>
              </c:numCache>
            </c:numRef>
          </c:cat>
          <c:val>
            <c:numRef>
              <c:f>Feuil1!$D$5:$D$7</c:f>
              <c:numCache>
                <c:formatCode>0%</c:formatCode>
                <c:ptCount val="3"/>
                <c:pt idx="0">
                  <c:v>0.16</c:v>
                </c:pt>
                <c:pt idx="1">
                  <c:v>0.14000000000000001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9E-4B73-B755-B57E06B63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4495823"/>
        <c:axId val="714506223"/>
      </c:barChart>
      <c:catAx>
        <c:axId val="7144958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Nombre de SFC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4506223"/>
        <c:crosses val="autoZero"/>
        <c:auto val="1"/>
        <c:lblAlgn val="ctr"/>
        <c:lblOffset val="100"/>
        <c:noMultiLvlLbl val="0"/>
      </c:catAx>
      <c:valAx>
        <c:axId val="714506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4495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CPLEX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Feuil1!$A$8:$A$10</c:f>
              <c:numCache>
                <c:formatCode>General</c:formatCode>
                <c:ptCount val="3"/>
                <c:pt idx="0">
                  <c:v>10</c:v>
                </c:pt>
                <c:pt idx="1">
                  <c:v>14</c:v>
                </c:pt>
                <c:pt idx="2">
                  <c:v>18</c:v>
                </c:pt>
              </c:numCache>
            </c:numRef>
          </c:cat>
          <c:val>
            <c:numRef>
              <c:f>Feuil1!$B$8:$B$10</c:f>
              <c:numCache>
                <c:formatCode>0%</c:formatCode>
                <c:ptCount val="3"/>
                <c:pt idx="0">
                  <c:v>-0.01</c:v>
                </c:pt>
                <c:pt idx="1">
                  <c:v>0.21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76-4067-81A9-B2A6AFE17086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Heuristique (V1)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Feuil1!$A$8:$A$10</c:f>
              <c:numCache>
                <c:formatCode>General</c:formatCode>
                <c:ptCount val="3"/>
                <c:pt idx="0">
                  <c:v>10</c:v>
                </c:pt>
                <c:pt idx="1">
                  <c:v>14</c:v>
                </c:pt>
                <c:pt idx="2">
                  <c:v>18</c:v>
                </c:pt>
              </c:numCache>
            </c:numRef>
          </c:cat>
          <c:val>
            <c:numRef>
              <c:f>Feuil1!$C$8:$C$10</c:f>
              <c:numCache>
                <c:formatCode>0%</c:formatCode>
                <c:ptCount val="3"/>
                <c:pt idx="0">
                  <c:v>0.22</c:v>
                </c:pt>
                <c:pt idx="1">
                  <c:v>0.11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76-4067-81A9-B2A6AFE17086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Heuristique (V2)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Feuil1!$A$8:$A$10</c:f>
              <c:numCache>
                <c:formatCode>General</c:formatCode>
                <c:ptCount val="3"/>
                <c:pt idx="0">
                  <c:v>10</c:v>
                </c:pt>
                <c:pt idx="1">
                  <c:v>14</c:v>
                </c:pt>
                <c:pt idx="2">
                  <c:v>18</c:v>
                </c:pt>
              </c:numCache>
            </c:numRef>
          </c:cat>
          <c:val>
            <c:numRef>
              <c:f>Feuil1!$D$8:$D$10</c:f>
              <c:numCache>
                <c:formatCode>0%</c:formatCode>
                <c:ptCount val="3"/>
                <c:pt idx="0">
                  <c:v>0.25</c:v>
                </c:pt>
                <c:pt idx="1">
                  <c:v>0.14000000000000001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4D-4877-8795-CDF963DC2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4495823"/>
        <c:axId val="714506223"/>
      </c:barChart>
      <c:catAx>
        <c:axId val="7144958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Nombre de nœuds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4506223"/>
        <c:crosses val="autoZero"/>
        <c:auto val="1"/>
        <c:lblAlgn val="ctr"/>
        <c:lblOffset val="100"/>
        <c:noMultiLvlLbl val="0"/>
      </c:catAx>
      <c:valAx>
        <c:axId val="714506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4495823"/>
        <c:crosses val="autoZero"/>
        <c:crossBetween val="between"/>
      </c:valAx>
      <c:spPr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CPLEX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Feuil1!$A$2:$A$4</c:f>
              <c:numCache>
                <c:formatCode>0%</c:formatCode>
                <c:ptCount val="3"/>
                <c:pt idx="0">
                  <c:v>1.5</c:v>
                </c:pt>
                <c:pt idx="1">
                  <c:v>1.3</c:v>
                </c:pt>
                <c:pt idx="2">
                  <c:v>1.1000000000000001</c:v>
                </c:pt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FF-4869-95DD-3BFA508F357B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Heuristique V1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Feuil1!$A$2:$A$4</c:f>
              <c:numCache>
                <c:formatCode>0%</c:formatCode>
                <c:ptCount val="3"/>
                <c:pt idx="0">
                  <c:v>1.5</c:v>
                </c:pt>
                <c:pt idx="1">
                  <c:v>1.3</c:v>
                </c:pt>
                <c:pt idx="2">
                  <c:v>1.1000000000000001</c:v>
                </c:pt>
              </c:numCache>
            </c:numRef>
          </c:cat>
          <c:val>
            <c:numRef>
              <c:f>Feuil1!$C$2:$C$4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FF-4869-95DD-3BFA508F357B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Heuristique V2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Feuil1!$A$2:$A$4</c:f>
              <c:numCache>
                <c:formatCode>0%</c:formatCode>
                <c:ptCount val="3"/>
                <c:pt idx="0">
                  <c:v>1.5</c:v>
                </c:pt>
                <c:pt idx="1">
                  <c:v>1.3</c:v>
                </c:pt>
                <c:pt idx="2">
                  <c:v>1.1000000000000001</c:v>
                </c:pt>
              </c:numCache>
            </c:numRef>
          </c:cat>
          <c:val>
            <c:numRef>
              <c:f>Feuil1!$D$2:$D$4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FF-4869-95DD-3BFA508F3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4495823"/>
        <c:axId val="714506223"/>
      </c:barChart>
      <c:catAx>
        <c:axId val="71449582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14506223"/>
        <c:crosses val="autoZero"/>
        <c:auto val="1"/>
        <c:lblAlgn val="ctr"/>
        <c:lblOffset val="100"/>
        <c:noMultiLvlLbl val="0"/>
      </c:catAx>
      <c:valAx>
        <c:axId val="71450622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1449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59931852451558"/>
          <c:w val="1"/>
          <c:h val="8.69014635111105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Moyenne</a:t>
            </a:r>
            <a:r>
              <a:rPr lang="en-US" baseline="0" dirty="0"/>
              <a:t> du </a:t>
            </a:r>
            <a:r>
              <a:rPr lang="fr-FR" baseline="0" noProof="0" dirty="0"/>
              <a:t>taux</a:t>
            </a:r>
            <a:r>
              <a:rPr lang="en-US" baseline="0" dirty="0"/>
              <a:t> de respect des </a:t>
            </a:r>
            <a:r>
              <a:rPr lang="fr-FR" baseline="0" noProof="0" dirty="0"/>
              <a:t>latences</a:t>
            </a:r>
            <a:endParaRPr lang="fr-FR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Feuil1!$A$2:$A$7</c:f>
              <c:strCache>
                <c:ptCount val="6"/>
                <c:pt idx="0">
                  <c:v>1</c:v>
                </c:pt>
                <c:pt idx="1">
                  <c:v>Nombre de SFC/3</c:v>
                </c:pt>
                <c:pt idx="2">
                  <c:v>Nombre de SFC/2</c:v>
                </c:pt>
                <c:pt idx="3">
                  <c:v>Nombre de SFC</c:v>
                </c:pt>
                <c:pt idx="4">
                  <c:v>Nombre de SFC x 1,5</c:v>
                </c:pt>
                <c:pt idx="5">
                  <c:v>Nombre de SFC x 2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0.7</c:v>
                </c:pt>
                <c:pt idx="1">
                  <c:v>0.68</c:v>
                </c:pt>
                <c:pt idx="2">
                  <c:v>0.74</c:v>
                </c:pt>
                <c:pt idx="3">
                  <c:v>0.72</c:v>
                </c:pt>
                <c:pt idx="4">
                  <c:v>0.74</c:v>
                </c:pt>
                <c:pt idx="5">
                  <c:v>0.73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64-402F-BFDA-105C1EBFD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4682831"/>
        <c:axId val="724690735"/>
      </c:lineChart>
      <c:catAx>
        <c:axId val="7246828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Nombre d’itération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4690735"/>
        <c:crosses val="autoZero"/>
        <c:auto val="1"/>
        <c:lblAlgn val="ctr"/>
        <c:lblOffset val="100"/>
        <c:noMultiLvlLbl val="0"/>
      </c:catAx>
      <c:valAx>
        <c:axId val="724690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Taux de SFC respectant</a:t>
                </a:r>
                <a:r>
                  <a:rPr lang="fr-FR" baseline="0" dirty="0"/>
                  <a:t> la latence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2.1931150003885441E-2"/>
              <c:y val="7.542346246695542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4682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CPLEX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Feuil1!$A$5:$A$7</c:f>
              <c:numCache>
                <c:formatCode>General</c:formatCode>
                <c:ptCount val="3"/>
                <c:pt idx="0">
                  <c:v>15</c:v>
                </c:pt>
                <c:pt idx="1">
                  <c:v>30</c:v>
                </c:pt>
                <c:pt idx="2">
                  <c:v>50</c:v>
                </c:pt>
              </c:numCache>
            </c:numRef>
          </c:cat>
          <c:val>
            <c:numRef>
              <c:f>Feuil1!$B$5:$B$7</c:f>
              <c:numCache>
                <c:formatCode>0%</c:formatCode>
                <c:ptCount val="3"/>
                <c:pt idx="0">
                  <c:v>0.67</c:v>
                </c:pt>
                <c:pt idx="1">
                  <c:v>0.47</c:v>
                </c:pt>
                <c:pt idx="2">
                  <c:v>-0.03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FC-4FE1-9168-2B21770227C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Heuristique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Feuil1!$A$5:$A$7</c:f>
              <c:numCache>
                <c:formatCode>General</c:formatCode>
                <c:ptCount val="3"/>
                <c:pt idx="0">
                  <c:v>15</c:v>
                </c:pt>
                <c:pt idx="1">
                  <c:v>30</c:v>
                </c:pt>
                <c:pt idx="2">
                  <c:v>50</c:v>
                </c:pt>
              </c:numCache>
            </c:numRef>
          </c:cat>
          <c:val>
            <c:numRef>
              <c:f>Feuil1!$C$5:$C$7</c:f>
              <c:numCache>
                <c:formatCode>0%</c:formatCode>
                <c:ptCount val="3"/>
                <c:pt idx="0">
                  <c:v>0.93</c:v>
                </c:pt>
                <c:pt idx="1">
                  <c:v>0.63</c:v>
                </c:pt>
                <c:pt idx="2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FC-4FE1-9168-2B2177022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4495823"/>
        <c:axId val="714506223"/>
      </c:barChart>
      <c:catAx>
        <c:axId val="7144958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Nombre de SFC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4506223"/>
        <c:crosses val="autoZero"/>
        <c:auto val="1"/>
        <c:lblAlgn val="ctr"/>
        <c:lblOffset val="100"/>
        <c:noMultiLvlLbl val="0"/>
      </c:catAx>
      <c:valAx>
        <c:axId val="714506223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4495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CPLEX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Feuil1!$A$8:$A$10</c:f>
              <c:numCache>
                <c:formatCode>General</c:formatCode>
                <c:ptCount val="3"/>
                <c:pt idx="0">
                  <c:v>10</c:v>
                </c:pt>
                <c:pt idx="1">
                  <c:v>14</c:v>
                </c:pt>
                <c:pt idx="2">
                  <c:v>18</c:v>
                </c:pt>
              </c:numCache>
            </c:numRef>
          </c:cat>
          <c:val>
            <c:numRef>
              <c:f>Feuil1!$B$8:$B$10</c:f>
              <c:numCache>
                <c:formatCode>0%</c:formatCode>
                <c:ptCount val="3"/>
                <c:pt idx="0">
                  <c:v>-0.01</c:v>
                </c:pt>
                <c:pt idx="1">
                  <c:v>0.47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4D-41EC-AA64-3B501638E92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Heuristique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Feuil1!$A$8:$A$10</c:f>
              <c:numCache>
                <c:formatCode>General</c:formatCode>
                <c:ptCount val="3"/>
                <c:pt idx="0">
                  <c:v>10</c:v>
                </c:pt>
                <c:pt idx="1">
                  <c:v>14</c:v>
                </c:pt>
                <c:pt idx="2">
                  <c:v>18</c:v>
                </c:pt>
              </c:numCache>
            </c:numRef>
          </c:cat>
          <c:val>
            <c:numRef>
              <c:f>Feuil1!$C$8:$C$10</c:f>
              <c:numCache>
                <c:formatCode>0%</c:formatCode>
                <c:ptCount val="3"/>
                <c:pt idx="0">
                  <c:v>0.69</c:v>
                </c:pt>
                <c:pt idx="1">
                  <c:v>0.63</c:v>
                </c:pt>
                <c:pt idx="2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4D-41EC-AA64-3B501638E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4495823"/>
        <c:axId val="714506223"/>
      </c:barChart>
      <c:catAx>
        <c:axId val="7144958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Nombre de nœuds </a:t>
                </a:r>
              </a:p>
            </c:rich>
          </c:tx>
          <c:layout>
            <c:manualLayout>
              <c:xMode val="edge"/>
              <c:yMode val="edge"/>
              <c:x val="0.37228071491063613"/>
              <c:y val="0.829247180754365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4506223"/>
        <c:crosses val="autoZero"/>
        <c:auto val="1"/>
        <c:lblAlgn val="ctr"/>
        <c:lblOffset val="100"/>
        <c:noMultiLvlLbl val="0"/>
      </c:catAx>
      <c:valAx>
        <c:axId val="714506223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4495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CPLEX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Feuil1!$A$2:$A$4</c:f>
              <c:numCache>
                <c:formatCode>0%</c:formatCode>
                <c:ptCount val="3"/>
                <c:pt idx="0">
                  <c:v>1.5</c:v>
                </c:pt>
                <c:pt idx="1">
                  <c:v>1.3</c:v>
                </c:pt>
                <c:pt idx="2">
                  <c:v>1.1000000000000001</c:v>
                </c:pt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90-4B1C-9C0A-06F9EF0F95B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Heuristique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Feuil1!$A$2:$A$4</c:f>
              <c:numCache>
                <c:formatCode>0%</c:formatCode>
                <c:ptCount val="3"/>
                <c:pt idx="0">
                  <c:v>1.5</c:v>
                </c:pt>
                <c:pt idx="1">
                  <c:v>1.3</c:v>
                </c:pt>
                <c:pt idx="2">
                  <c:v>1.1000000000000001</c:v>
                </c:pt>
              </c:numCache>
            </c:numRef>
          </c:cat>
          <c:val>
            <c:numRef>
              <c:f>Feuil1!$C$2:$C$4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90-4B1C-9C0A-06F9EF0F95B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Heuristique V2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Feuil1!$A$2:$A$4</c:f>
              <c:numCache>
                <c:formatCode>0%</c:formatCode>
                <c:ptCount val="3"/>
                <c:pt idx="0">
                  <c:v>1.5</c:v>
                </c:pt>
                <c:pt idx="1">
                  <c:v>1.3</c:v>
                </c:pt>
                <c:pt idx="2">
                  <c:v>1.1000000000000001</c:v>
                </c:pt>
              </c:numCache>
            </c:numRef>
          </c:cat>
          <c:val>
            <c:numRef>
              <c:f>Feuil1!$D$2:$D$4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90-4B1C-9C0A-06F9EF0F9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4495823"/>
        <c:axId val="714506223"/>
      </c:barChart>
      <c:catAx>
        <c:axId val="71449582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14506223"/>
        <c:crosses val="autoZero"/>
        <c:auto val="1"/>
        <c:lblAlgn val="ctr"/>
        <c:lblOffset val="100"/>
        <c:noMultiLvlLbl val="0"/>
      </c:catAx>
      <c:valAx>
        <c:axId val="71450622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1449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"/>
          <c:y val="0.8859931852451558"/>
          <c:w val="1"/>
          <c:h val="8.69014635111105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CPLEX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Feuil1!$A$2:$A$4</c:f>
              <c:numCache>
                <c:formatCode>0%</c:formatCode>
                <c:ptCount val="3"/>
                <c:pt idx="0">
                  <c:v>1.5</c:v>
                </c:pt>
                <c:pt idx="1">
                  <c:v>1.3</c:v>
                </c:pt>
                <c:pt idx="2">
                  <c:v>1.1000000000000001</c:v>
                </c:pt>
              </c:numCache>
            </c:numRef>
          </c:cat>
          <c:val>
            <c:numRef>
              <c:f>Feuil1!$B$2:$B$4</c:f>
              <c:numCache>
                <c:formatCode>0%</c:formatCode>
                <c:ptCount val="3"/>
                <c:pt idx="0">
                  <c:v>0.23</c:v>
                </c:pt>
                <c:pt idx="1">
                  <c:v>0.21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61-4711-8A65-19B746402D0F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Heuristique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Feuil1!$A$2:$A$4</c:f>
              <c:numCache>
                <c:formatCode>0%</c:formatCode>
                <c:ptCount val="3"/>
                <c:pt idx="0">
                  <c:v>1.5</c:v>
                </c:pt>
                <c:pt idx="1">
                  <c:v>1.3</c:v>
                </c:pt>
                <c:pt idx="2">
                  <c:v>1.1000000000000001</c:v>
                </c:pt>
              </c:numCache>
            </c:numRef>
          </c:cat>
          <c:val>
            <c:numRef>
              <c:f>Feuil1!$C$2:$C$4</c:f>
              <c:numCache>
                <c:formatCode>0%</c:formatCode>
                <c:ptCount val="3"/>
                <c:pt idx="0">
                  <c:v>0.12</c:v>
                </c:pt>
                <c:pt idx="1">
                  <c:v>0.11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61-4711-8A65-19B746402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4495823"/>
        <c:axId val="714506223"/>
      </c:barChart>
      <c:catAx>
        <c:axId val="7144958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Capacité infrastructure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4506223"/>
        <c:crosses val="autoZero"/>
        <c:auto val="1"/>
        <c:lblAlgn val="ctr"/>
        <c:lblOffset val="100"/>
        <c:noMultiLvlLbl val="0"/>
      </c:catAx>
      <c:valAx>
        <c:axId val="714506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4495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CPLEX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Feuil1!$A$5:$A$7</c:f>
              <c:numCache>
                <c:formatCode>General</c:formatCode>
                <c:ptCount val="3"/>
                <c:pt idx="0">
                  <c:v>15</c:v>
                </c:pt>
                <c:pt idx="1">
                  <c:v>30</c:v>
                </c:pt>
                <c:pt idx="2">
                  <c:v>50</c:v>
                </c:pt>
              </c:numCache>
            </c:numRef>
          </c:cat>
          <c:val>
            <c:numRef>
              <c:f>Feuil1!$B$5:$B$7</c:f>
              <c:numCache>
                <c:formatCode>0%</c:formatCode>
                <c:ptCount val="3"/>
                <c:pt idx="0">
                  <c:v>0.23</c:v>
                </c:pt>
                <c:pt idx="1">
                  <c:v>0.21</c:v>
                </c:pt>
                <c:pt idx="2">
                  <c:v>-0.01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BC-4BAE-8FB5-D47F0B1330A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Heuristique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Feuil1!$A$5:$A$7</c:f>
              <c:numCache>
                <c:formatCode>General</c:formatCode>
                <c:ptCount val="3"/>
                <c:pt idx="0">
                  <c:v>15</c:v>
                </c:pt>
                <c:pt idx="1">
                  <c:v>30</c:v>
                </c:pt>
                <c:pt idx="2">
                  <c:v>50</c:v>
                </c:pt>
              </c:numCache>
            </c:numRef>
          </c:cat>
          <c:val>
            <c:numRef>
              <c:f>Feuil1!$C$5:$C$7</c:f>
              <c:numCache>
                <c:formatCode>0%</c:formatCode>
                <c:ptCount val="3"/>
                <c:pt idx="0">
                  <c:v>0.14000000000000001</c:v>
                </c:pt>
                <c:pt idx="1">
                  <c:v>0.11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BC-4BAE-8FB5-D47F0B1330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4495823"/>
        <c:axId val="714506223"/>
      </c:barChart>
      <c:catAx>
        <c:axId val="7144958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Nombre de SFC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4506223"/>
        <c:crosses val="autoZero"/>
        <c:auto val="1"/>
        <c:lblAlgn val="ctr"/>
        <c:lblOffset val="100"/>
        <c:noMultiLvlLbl val="0"/>
      </c:catAx>
      <c:valAx>
        <c:axId val="714506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4495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CPLEX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Feuil1!$A$8:$A$10</c:f>
              <c:numCache>
                <c:formatCode>General</c:formatCode>
                <c:ptCount val="3"/>
                <c:pt idx="0">
                  <c:v>10</c:v>
                </c:pt>
                <c:pt idx="1">
                  <c:v>14</c:v>
                </c:pt>
                <c:pt idx="2">
                  <c:v>18</c:v>
                </c:pt>
              </c:numCache>
            </c:numRef>
          </c:cat>
          <c:val>
            <c:numRef>
              <c:f>Feuil1!$B$8:$B$10</c:f>
              <c:numCache>
                <c:formatCode>0%</c:formatCode>
                <c:ptCount val="3"/>
                <c:pt idx="0">
                  <c:v>-0.01</c:v>
                </c:pt>
                <c:pt idx="1">
                  <c:v>0.21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09-47CA-BA2F-D6ED91CA86E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Heuristique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Feuil1!$A$8:$A$10</c:f>
              <c:numCache>
                <c:formatCode>General</c:formatCode>
                <c:ptCount val="3"/>
                <c:pt idx="0">
                  <c:v>10</c:v>
                </c:pt>
                <c:pt idx="1">
                  <c:v>14</c:v>
                </c:pt>
                <c:pt idx="2">
                  <c:v>18</c:v>
                </c:pt>
              </c:numCache>
            </c:numRef>
          </c:cat>
          <c:val>
            <c:numRef>
              <c:f>Feuil1!$C$8:$C$10</c:f>
              <c:numCache>
                <c:formatCode>0%</c:formatCode>
                <c:ptCount val="3"/>
                <c:pt idx="0">
                  <c:v>0.22</c:v>
                </c:pt>
                <c:pt idx="1">
                  <c:v>0.11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09-47CA-BA2F-D6ED91CA8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4495823"/>
        <c:axId val="714506223"/>
      </c:barChart>
      <c:catAx>
        <c:axId val="7144958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Nombre de nœuds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4506223"/>
        <c:crosses val="autoZero"/>
        <c:auto val="1"/>
        <c:lblAlgn val="ctr"/>
        <c:lblOffset val="100"/>
        <c:noMultiLvlLbl val="0"/>
      </c:catAx>
      <c:valAx>
        <c:axId val="714506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4495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252456203960012E-2"/>
          <c:y val="6.0065943015067486E-2"/>
          <c:w val="0.86010135400395482"/>
          <c:h val="0.67577626326692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CPLEX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Feuil1!$A$2:$A$4</c:f>
              <c:numCache>
                <c:formatCode>0%</c:formatCode>
                <c:ptCount val="3"/>
                <c:pt idx="0">
                  <c:v>1.5</c:v>
                </c:pt>
                <c:pt idx="1">
                  <c:v>1.3</c:v>
                </c:pt>
                <c:pt idx="2">
                  <c:v>1.1000000000000001</c:v>
                </c:pt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9</c:v>
                </c:pt>
                <c:pt idx="1">
                  <c:v>9.8332999999999995</c:v>
                </c:pt>
                <c:pt idx="2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13-460C-BF50-756EF63D73D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Heuristique V1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Feuil1!$A$2:$A$4</c:f>
              <c:numCache>
                <c:formatCode>0%</c:formatCode>
                <c:ptCount val="3"/>
                <c:pt idx="0">
                  <c:v>1.5</c:v>
                </c:pt>
                <c:pt idx="1">
                  <c:v>1.3</c:v>
                </c:pt>
                <c:pt idx="2">
                  <c:v>1.1000000000000001</c:v>
                </c:pt>
              </c:numCache>
            </c:numRef>
          </c:cat>
          <c:val>
            <c:numRef>
              <c:f>Feuil1!$C$2:$C$4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13-460C-BF50-756EF63D73D3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Heuristique V2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Feuil1!$A$2:$A$4</c:f>
              <c:numCache>
                <c:formatCode>0%</c:formatCode>
                <c:ptCount val="3"/>
                <c:pt idx="0">
                  <c:v>1.5</c:v>
                </c:pt>
                <c:pt idx="1">
                  <c:v>1.3</c:v>
                </c:pt>
                <c:pt idx="2">
                  <c:v>1.1000000000000001</c:v>
                </c:pt>
              </c:numCache>
            </c:numRef>
          </c:cat>
          <c:val>
            <c:numRef>
              <c:f>Feuil1!$D$2:$D$4</c:f>
              <c:numCache>
                <c:formatCode>General</c:formatCode>
                <c:ptCount val="3"/>
                <c:pt idx="0">
                  <c:v>8</c:v>
                </c:pt>
                <c:pt idx="1">
                  <c:v>9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13-460C-BF50-756EF63D73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4495823"/>
        <c:axId val="714506223"/>
      </c:barChart>
      <c:catAx>
        <c:axId val="7144958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Capacité infrastructure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4506223"/>
        <c:crosses val="autoZero"/>
        <c:auto val="1"/>
        <c:lblAlgn val="ctr"/>
        <c:lblOffset val="100"/>
        <c:noMultiLvlLbl val="0"/>
      </c:catAx>
      <c:valAx>
        <c:axId val="714506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4495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CPLEX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Feuil1!$A$5:$A$7</c:f>
              <c:numCache>
                <c:formatCode>General</c:formatCode>
                <c:ptCount val="3"/>
                <c:pt idx="0">
                  <c:v>15</c:v>
                </c:pt>
                <c:pt idx="1">
                  <c:v>30</c:v>
                </c:pt>
                <c:pt idx="2">
                  <c:v>50</c:v>
                </c:pt>
              </c:numCache>
            </c:numRef>
          </c:cat>
          <c:val>
            <c:numRef>
              <c:f>Feuil1!$B$5:$B$7</c:f>
              <c:numCache>
                <c:formatCode>General</c:formatCode>
                <c:ptCount val="3"/>
                <c:pt idx="0">
                  <c:v>6.6666699999999999</c:v>
                </c:pt>
                <c:pt idx="1">
                  <c:v>9.8332999999999995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6E-465F-ACC9-B1CAF4C116B6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Heuristique V1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Feuil1!$A$5:$A$7</c:f>
              <c:numCache>
                <c:formatCode>General</c:formatCode>
                <c:ptCount val="3"/>
                <c:pt idx="0">
                  <c:v>15</c:v>
                </c:pt>
                <c:pt idx="1">
                  <c:v>30</c:v>
                </c:pt>
                <c:pt idx="2">
                  <c:v>50</c:v>
                </c:pt>
              </c:numCache>
            </c:numRef>
          </c:cat>
          <c:val>
            <c:numRef>
              <c:f>Feuil1!$C$5:$C$7</c:f>
              <c:numCache>
                <c:formatCode>General</c:formatCode>
                <c:ptCount val="3"/>
                <c:pt idx="0">
                  <c:v>7</c:v>
                </c:pt>
                <c:pt idx="1">
                  <c:v>8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6E-465F-ACC9-B1CAF4C116B6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Heuristique V2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Feuil1!$A$5:$A$7</c:f>
              <c:numCache>
                <c:formatCode>General</c:formatCode>
                <c:ptCount val="3"/>
                <c:pt idx="0">
                  <c:v>15</c:v>
                </c:pt>
                <c:pt idx="1">
                  <c:v>30</c:v>
                </c:pt>
                <c:pt idx="2">
                  <c:v>50</c:v>
                </c:pt>
              </c:numCache>
            </c:numRef>
          </c:cat>
          <c:val>
            <c:numRef>
              <c:f>Feuil1!$D$5:$D$7</c:f>
              <c:numCache>
                <c:formatCode>General</c:formatCode>
                <c:ptCount val="3"/>
                <c:pt idx="0">
                  <c:v>7</c:v>
                </c:pt>
                <c:pt idx="1">
                  <c:v>9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6E-465F-ACC9-B1CAF4C11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4495823"/>
        <c:axId val="714506223"/>
      </c:barChart>
      <c:catAx>
        <c:axId val="7144958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Nombre de SFC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4506223"/>
        <c:crosses val="autoZero"/>
        <c:auto val="1"/>
        <c:lblAlgn val="ctr"/>
        <c:lblOffset val="100"/>
        <c:noMultiLvlLbl val="0"/>
      </c:catAx>
      <c:valAx>
        <c:axId val="714506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4495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0.11748</cdr:x>
      <cdr:y>0.39676</cdr:y>
    </cdr:from>
    <cdr:to>
      <cdr:x>0.95457</cdr:x>
      <cdr:y>0.39676</cdr:y>
    </cdr:to>
    <cdr:cxnSp macro="">
      <cdr:nvCxnSpPr>
        <cdr:cNvPr id="3" name="Connecteur droit 2">
          <a:extLst xmlns:a="http://schemas.openxmlformats.org/drawingml/2006/main">
            <a:ext uri="{FF2B5EF4-FFF2-40B4-BE49-F238E27FC236}">
              <a16:creationId xmlns:a16="http://schemas.microsoft.com/office/drawing/2014/main" id="{92B1C757-5E2D-321B-0BC8-410380A136A6}"/>
            </a:ext>
          </a:extLst>
        </cdr:cNvPr>
        <cdr:cNvCxnSpPr/>
      </cdr:nvCxnSpPr>
      <cdr:spPr>
        <a:xfrm xmlns:a="http://schemas.openxmlformats.org/drawingml/2006/main">
          <a:off x="625406" y="1307592"/>
          <a:ext cx="4456176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3B812F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F227A1F-63BE-F413-6389-C094D3A408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ED243C4-595A-BB33-6399-0A64340B35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5E95F-C5BF-46DB-8DDD-8814F13C84F1}" type="datetimeFigureOut">
              <a:rPr lang="fr-FR" smtClean="0"/>
              <a:t>23/02/2023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07EA33-8409-63C8-EDBC-1FB0EB6201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510237B-7D6A-FDB6-51D8-7197CAEEF1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C6FFE-A1A6-4D92-A707-F4F0CAEB58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512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F5B9E-8320-4080-9E57-6226D6815F68}" type="datetimeFigureOut">
              <a:rPr lang="en-CA" smtClean="0"/>
              <a:t>2023-02-23</a:t>
            </a:fld>
            <a:endParaRPr lang="en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99F6C-2DD0-47D4-872D-1E294CC6434C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27904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99F6C-2DD0-47D4-872D-1E294CC6434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5884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/>
              <a:t>Latency gap is the sum of the latency exceedance compared to the required one.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99F6C-2DD0-47D4-872D-1E294CC6434C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6338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99F6C-2DD0-47D4-872D-1E294CC6434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488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our work is based on these last two items jointly. Because the existing literature treats each of the items independently which has some limits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99F6C-2DD0-47D4-872D-1E294CC6434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1894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our work is based on these last two items jointly. Because the existing literature treats each of the items independently which has some limits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99F6C-2DD0-47D4-872D-1E294CC6434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7034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FBD15-A23E-4FFB-AF82-35099574530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95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400" dirty="0"/>
              <a:t>In order to try answering these challenges we move directly to the state of the art. </a:t>
            </a:r>
          </a:p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99F6C-2DD0-47D4-872D-1E294CC6434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0610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FBD15-A23E-4FFB-AF82-35099574530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657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99F6C-2DD0-47D4-872D-1E294CC6434C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0735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99F6C-2DD0-47D4-872D-1E294CC6434C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5937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38092" y="1937103"/>
            <a:ext cx="10830517" cy="1368152"/>
          </a:xfrm>
        </p:spPr>
        <p:txBody>
          <a:bodyPr/>
          <a:lstStyle>
            <a:lvl1pPr algn="ctr">
              <a:defRPr sz="3200">
                <a:solidFill>
                  <a:srgbClr val="990000"/>
                </a:solidFill>
              </a:defRPr>
            </a:lvl1pPr>
          </a:lstStyle>
          <a:p>
            <a:r>
              <a:rPr lang="en-US" altLang="en-US" dirty="0"/>
              <a:t>Click to edit Master title style</a:t>
            </a:r>
            <a:endParaRPr lang="fr-FR" alt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17036" y="3717032"/>
            <a:ext cx="10464165" cy="115212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r>
              <a:rPr lang="en-US" altLang="en-US" dirty="0"/>
              <a:t>Author - Affiliation</a:t>
            </a:r>
          </a:p>
          <a:p>
            <a:r>
              <a:rPr lang="en-US" altLang="en-US" dirty="0"/>
              <a:t>Date</a:t>
            </a:r>
          </a:p>
        </p:txBody>
      </p:sp>
      <p:sp>
        <p:nvSpPr>
          <p:cNvPr id="36" name="AutoShape 4" descr="Retour à la page d'accueil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8576" tIns="19289" rIns="38576" bIns="19289" numCol="1" anchor="t" anchorCtr="0" compatLnSpc="1">
            <a:prstTxWarp prst="textNoShape">
              <a:avLst/>
            </a:prstTxWarp>
          </a:bodyPr>
          <a:lstStyle/>
          <a:p>
            <a:endParaRPr lang="fr-FR" sz="1013"/>
          </a:p>
        </p:txBody>
      </p:sp>
      <p:sp>
        <p:nvSpPr>
          <p:cNvPr id="37" name="AutoShape 6" descr="data:image/jpeg;base64,/9j/4AAQSkZJRgABAQAAAQABAAD/2wCEAAkGBxQTEBUTExQVFRQWFxoYGRgVFxgaFRUWGBcYGRcWFRoYHDQgGBolHBgaITEhJSkrLi4uGCAzODYtNyktLisBCgoKDg0OGhAQGywkICYsNCwwLCwsLCwsLDQsLDQ0LCwsLDQsLCwsLzQsLCwsLCwsLCwsLCwsLCwsLCwsLCwsLP/AABEIAJMBVwMBIgACEQEDEQH/xAAcAAEAAgIDAQAAAAAAAAAAAAAABgcEBQIDCAH/xABQEAABAwICBgUGCQcKBQUAAAABAAIDBBESIQUGEzFBUQciYXGBMkJykaGxFCM0UnOywcLRJDM1YqKztBUlQ1NjhJKT0uEIFlRkg3SCo+Lw/8QAGgEAAgMBAQAAAAAAAAAAAAAAAAQBAgUDBv/EADMRAAIBAgQEAwYFBQAAAAAAAAABAgMRBBIhMTNBcbEyUWETIoGh0eEFQpHw8RQjQ1LB/9oADAMBAAIRAxEAPwC8UXVUVLGYcbg3E4MF+LnGzWjtJXagAiIgAiIgAi66mcMY57r4Wgk2BcbDM2DQSe4BYFDrBTzU5qYpNpC293Ma8kYd4LQMV+NrbiDuU5W1ci5s0XXBMHtDm3s4XFwWmx5hwuO4hci4XAuLncOJtvsoJOSLE0ZpOKoYZIXh7A5zLi9sTDhcM+RCy1LVtGARFh6U0nFTx7SZ4jZcDEb2BOQvYZXOXeQhK+iAzERFABFiUek4pXyMjeHPidhkbndjjmAbjiM1lqWrAEWJQ6TimdI2N4c6J2B4zBY/5puN6y0NWAItPLrPTNndTl7tsxuNzBFKSGC13khlsGY627NbGirI5o2yRPbJG4Xa5hDmuG7IjI5ocWt0RdHeiLDm0nEydkDngSyAljTe7w0XdhNrGwGfhzQlckzERFABedNP0Gk/hlRs4q8s28uEsZUFhbtHYS0gWLbWsRlZei1h0uk4pJZYWPBkhw7RmeJmMEtvfmBcJihWdK7Suc6kM6tc86voNLtFyzSIHYKjL1bgtSNO1X/U1H+dJ/qXqxee+mPRbYdJuLG4RNG2U23YyXNfbtJbiPa6/FaGGxKqyyuKFa1JwjdNkY/l+r/6qp/z5f8AUvh07VHfU1B/80n+pa9Z2gqQTVVPE6+GSaKM234XyNabcsinXGKV7CylJu1z4/TFQd9RMe+V/wCK4x1szzZskrz2Pe4+wr0vorVOipwNjTRNIyxFodJ4vddx9a3LQBu9iznj48ojiwz5yPKZoqlw/NzkehIR7l0T0UjBd8cjRzcxwHtC9aL4VVfiL/1+YPCLzPJEFS5vkPc30XEe5bag1troTeOrnHY55e3/AAyXb7Ffusuo1HWNO0iDJOEsYDZAeZtk/ucCqD1t1ZmoKgwy5g3McgHVlbzHIjK7eB5gglqjiKdfRrXyZxqUp09U9CZ6C6Y6hhAqomTM4uj6ko5m18Dj2dXvVsau6x09bHtKeQOtbE05PYTwe05jcc9xtkSvLKztDaWmpZmzQPLJG8eDhxa8ec08vtAKrWwMJK8dH8iaeJktJanq5FpdT9YWV1IyoYLE9V7L3wSC2JvaMwQeIIK3SxpRcXZj6d1dBERQSQLpQa6WB4j2m0pcFRGWskczatdfrFrSA5sYcbOP9I0rP0hrG99LQ1EBwRVEsQmfYOMLHg3Gdw34zCwuIIF+4qRRaPa3a2LvjXYnXN88IblcZDC1otuyUW0pqa1lPT09KaiOKKYyAwyjaxEseLt2rrFpLzfMnM2GZTEJwaUXy+mvz2KNPcwI9ZatscTX4y6eufAx+CMOdTxkkSRggNxPAtd2W8jgsiq0pXNmoIZHGB001RG/qwuL4mAuhkyuGyYQDkbYr5WyWwpNVTLA6KrlnlDZmywPkc0VETmNFnB8WV8WK2/IrayauwufBI7aOfTuc9jnSPJxPycXXPWuMrHIDIWClzpp7Lny9NAsyI6P1sqDDDE94MsmkH0hmLWg7ONxOLCBg2hADRlbO9slsK7SlXFU0tG9+J0zql5kibHtHQx3MLAJQI8dnAuNvMy33WzfqXSmB0GF+F03wgO2jtoycm+1jfe7HX5ZZnmu+t1XhlEON0u0gcXRyiR22DnCz+vxDgAC3dYDLJDnTvt58v0/gLSMzQMs7qaJ1SwRzlg2jAQQH7jYtJFjv3neqxqYXaHLamME0FXC1szGi4gmMfVkaOAJv6yPmBWvFTBsezaXAAWviJf3lzrku43OaxZtDRPpTSyNL4THsyHkkllrDrb7jKzt9wDe+apTqqLd9nuv38glG5G9cNNzwCfZzMaYqUTMYwB0mJrjidOHMIbEQGtFnNJ69rkZYNNUSTaegJle1p0aJgxuDCDJKA9gxNPVOFpJ8q7RnbJSPSmqFPPJLI/aAzRCGQMkc1r2DyS4A5kermCuyLVeBs8U42gkihEAO0d1omnE1r/nWdn28bjJXjUgo+tvL0Bp3Ihq9rNUOio4i8Y6isnY6QMjBEcONxADWhuNxAzt87jmOMut1U4RtbJhczTBoHuwMO1iBNnOGHqutYHDbjzyl9LqnTxxMjYHNEcpmY7ES9kpvdzS6++5uDcdY5I/VKmLI2lrvipzUghxDjUFxcZXkeUbk5HLO1rAAT7Sle9v3r9iMsrEf0fp6pENWH1DCaeuEIlla1r3Q4oyWhsTML5iHFrQGZkjJaTWnTEs+jNIxynFsKyONji0NeWbaJwDw0AXF7XAGVr55qa1OpVK9sgIkBkqBUlwkdibO29pGHzcjawysvkupNK6OeNwkLKiRskg2r83ttY4r4hmATnvHgpjVpp3tzT26fcHGT0NbNp2rkq6plMwvFNLBGI/ig17XYXTPkc8hwOBxw4cuoN97LYa96Ylp46dkLsElTVQ04ksHGMSE4ngOFi6wyBFs+xZr9WoTUuqRtGyPa1smCRzWTBnkGVrTZxAy7sjcEhZWmdERVMYjlBIa9sjS0lrmSMN2vY4ZhwP2rlnhmWmn7/6Ws7Fdu0tJRHTErXY5RNTMa94b5T2MYJHgWbkDe2QJHC6nmgZKkumbOxwY17di95ixyMLGl2MRHCCH4huGVu0rHOp9KWVLXNe8VVttjke7EWjquFz1SN9xbhyC2ei9HNgZhDpH7hile57iALAXP2dp3klTUqRktFr9l9GRFNED0ZWPhfpV7JI4yK6MF0l/IOAPDAGnFIW3DRY3cRkVI9UNLSzS1kUhLhBPgY5zQ15Y5geA8NAFxewyGVr5rnVamUsglBEgMszZ3OEjg4TM8l7PmnhYZLP0ToKKnkmfHjxTODn4nuddwFrjEd5UznBp+f8fcEmivtYtKS0unKqeGITOj0biLC7D1drFifuN8O8jK4Bz55WjKptBoigjpJHS/CqiKMS2aHDbOLpMLXkta8BpYGuJs7fuKmjdXYRVurLO27mbMkuJaY8upg8m2QO7gsJmpNIKZ1K1r2wmQSgCR94pAbh0Lr3jz4DLfzN7+2g0k/T42+nz5kZWak6frG1FJSTNMLqioqQJDsi800DccZs0lge/E1py812QuCMLSdNU/yjoqOaZvwjZ1rTNG0bsAwva1ww48GG9xhxXyIyUr0hqvDNGxkhlLo3iRku0dtmyDLEH35ZW3bssgux+rsJmgmO0MlOHiNxkcSNoLPLrnrEjne1ha1lVVYLVLk+XX6k5WQrQOudTNT6MY4kzVT6gSSRtjDiymDjZof1A53Uv2B1rEi2XNpXSJqNHU8jxTS1MdU2UYYpA10TSYpRa4xEWdhxYb5WyIO9ZqTStp4oGCRjYZNrE5sjtpG83uWvJvY3NwbjPuWc/V6EzQTnGZKcPEbi9xttBaQuuesXDnfsspdSne6Xny627r9CMsrbkfbpCtkqJqOOZjZ6alidtDGA2eofm5zwQcMWQFmi/Xd2AR7SlXPDWacnhl2T4Y6N+TGuDyIPJOMGzTne2e7MWzn9fq5DLUtqTtGTNbsy6KRzC+O98D8JzF8+fauqp1SpnuqS5r71bWNms9wD2xizALHq2GWVkQqwXLl5eqv2JcWaGs1irJaiWKlYS+GlilawCLDJNL1rSGVwIjwjD1SD1nZ7rRHp6b8dSOIsTHID2Wcw2/aKs6bVaB0rJQZWSMi2OKOR7C+IbmSFpubHO+R7VW/T82z6L0Zh6jCuuFlF1o5V59jlWT9m7lTLeajxYtJ0g/7iM/4Xh32LRqS9G7b6WpPpPcxxWrVdoS6MQp6yR6XREXmzXCIvgCAPqjPSHq4K2hkYBeVgMkR442jye5w6viDwCkyK0JOMlJENJqzPIYKLda60Gw0jVRDcJnEDk15xtHg1wC0q9JGWZJoyJKzaLO6CtLFlVLTE9SWPGOySMgZDta439AK7l5o6NqjZ6WpHc5MP+YxzPvL0usfHxtVv5o0MNK8AiIkRgIiIAIiIAIiEoAIselro5L4Hh1t9u1ZCGrAEREAEREAFE9ZKWufUfkznNjwDc9rRiub5Xvy4KWIrwnld7ENXKz0mdJQNxyPkDN2IPa4C+69t3jzWr/5iqv6+T1q2a6mEsT43bntLfWLKkrc96fw8lUTukc5KxJ9XtbZY5ht5HPidk7FmWcnDu4jl3BWY1wIuMwdxG4hUYp1qFrBupZD9ET+7P2erkqYmhpmiTCXJk6RESB0CIiAC0utEdUY2fBSQ/F1rFo6tj8/LfZbpFaMsruDK8mOl2AuO0sPm7Fx9Tbk+paj/AJrrP68/4I/9KtpVZr3RiOtdhFhI0SeJJDvWWk+KcoVI1HZxX6HOSa5nKg0tpGocWxPe8jM2EYA5XJAA9fBZ0+jNKlvlyX5Nma0+wge1b3o8hAo8XF73E+HV+6pMqVK2WTUYrT0JUbo+AKnv+IDy6Lun98CuJU7/AMQHl0XdP74FGC48fj2KV+GypVKejAfzvSem/wBkUhUWUq6LB/PFJ6Un7iQrZrcOXR9jPpeNdT0kiIvOGsEREAEREAeculpttMVPbsj/APBGPsUQUm6SqwS6WqntNwHhnjHGyN37TSoyvR0VanHouxk1fG+pvtQ4Mek6Rv8Absd/gOP7q9PKhehPRBl0gZyOpTsJv/aSAsaO3q7Q+AV9LL/EJXqJeSHcKrQuEREgMhERABERABanWas2cBA8p/VHd5x9WXiFtlCdZ6zHOWjyWdXx8725eC60Y5pEN6HToGr2c7SfJPVPcePgbFTxVkp9oSs2sDXHyh1XekOPjkfFdMRH8xEWZ6IiWLBERABERABU62lD63ZG4Dpyw23gGSxsriVU0rf51t/3TvZIU3hXbN0KT5Gt0vo19PK6J+8bjwc07nDsPvuFiNcQQQSCMwRvBG4jtVs606CFVFYWErblju3i09h/AqqJYy1xa4EOBIIO8EbwU3RqqpH1KSVi0tUdPCpis4/HMyePnDg8dh48j4LfqltGV74JWyxnrN4cHDi09hVvaK0iyeJsrDkd44tPFp7QksRRyO62Lxlcy0REsXCIiACrnpKH5TH9F95ysZV10lfKI/o/vOTGF4hWexJNQ/kEfe/945SFR7UI/kMfe/67lIVzq+OXUmOwVOdP569F6M/vh/BXGqc6f/zlH6M3viXbBcaPx7HKvw2VMpZ0Vfpmk75P4eVRNS3oo/TNJ3y/w8y2a3Dl0fYz6XjXU9HoiLzhrBEQlABRjpA1rZQUpdcbd4LYW77vt5ZHzW3BPgN5C1ut3SbS0gLIiKifdhYfi2H+0eMsvmi5523qi9OaYmq5nTzvxvdlya1o3MYPNaL7u0k3JJL2GwkpvNPRdxetXUVZbmC5xJJJJJzJOZJO8k8Su6ho3zSsiiaXyPOFrRvJ+wWzJ3AAk5BZegdBT1kuyp4y92VzuYwHznu3NG/tNsrnJX7qHqLDo9mLKSocLPkI3D5kY81vPibZ8ANDEYmNJevkKUqLm7vYzdR9Wm0FI2EEOeTjkcPOkNr2/VAAaOwc7qQIiw5Scm2zSSSVkERFUkIiIAIiIAxdJ1Wyic/kMu1xyA9ahehqPbThpzGbndw/E2HitrrhWXLYhw6zu85NHqv6wsvVKkwxGQ73nL0R/vf2JmPuU782VerItWU5jkcw72m3eOB8RYrc6o1eGQxnc8XHpD8Rf1BdmuFJZzZR53VPeMx7L+paCCUsc1w3tII8F14kCuzLJRddPMHsa8bnAEeK7EidAiIgAiIgAqrpP0t/en/vHK1FVlEP53/vUn13JrDbS6FJci01Dte9XsbTURDrtHXA89o84frAesdwUxRcKc3CV0WauUWt7qnp40svW/NPsHj5vJ47Rx5juCzNdtXtg/bRj4p5zA3RvPDsaeHLdyUWWqnGrD0Zx1TLzY4EAggg5gjcRzC+qB6hawWtTSHL+iJ/dn7PVyCniy6lNwlZnZO4REXMkKuukr5RH9H95ysVV10lfKI/o/vOTGF4hWexI9QfkLPSf9cqRKO6g/IWek/65UiXOr45dSVsFTnT/wDnKP0ZvfErjVOdP/5yj9Gb3xLtguMvj2OWI4bKmUt6KP0zSd8v8PMokpb0Ufpmk75f4eZbNbhy6PsIUvGj0Jpet2NPLMGGTZxufgb5T8LS7CO02VPSdNNQTdtNCG8i57j6xb3K7FQnSvqX8Em+EQN/JpXZgboZDnh7GO3jgMxl1Vk4NUpSyzWvIeruaV4nbV9Mda4WZHTx9uF7neF329iiemta6yrFp6iR7T5gs2M97GANPiCtKi1YUKcPDFCEqs5bs32htTa6psYqaTC6xD3jBGWnc4OfYOFs+rdWJq70NNBDq2bH/ZQ3De50h6xHcGntXR0Na5WIoJ3ZG5gcTu4mE+0t8R80K4Vn4rE1oycNhyjSptZtzE0Zo2KnjEUEbY2Dc1gsL8SeZPEnMrLRFnN31Y0ERFABERABERABcJZA1pccgASe4Zlc1otbazDEIxvec/RGZ9tvarQjmdgZGXF08/60jvVfd4Ae5WBDEGtDRuaAB3BRbVCku90p3NFh6R3+ofWUsXWvLXKuRWJh6XpNrC9nG1x6QzH4eKr5WaoJrBSbOd1vJd1h47x67+xWw8t4hI3eqFXeN0Z3sNx6J/A39YUgUA0LV7KdruHku9E/hkfBT9UrxtK/mTF6BERcSQiIgAqtof0v/eZPrvVpKraH9L/3mT6701htpdCkuRaSIiVLnVVU7ZGOY8BzXCxB4hVJrDoZ1LMWG5ac2O+c3t/WG4/7hXAtdp7RDKmExuyO9ruLXcD3cCOS70K3s3rsVlG5ToNsxkRxG8HmFaep+n/hMWF5G2YOt+sODx9vI94VY1lK+KR0bxZzTYj7RzBGYPaueja58ErZYzZzT4EcWnsIT9amqkexzi7MutFh6I0kyohbKzcd44tcN7T2j/dZiymmnZnYKuukr5RH9H95ysVV10lfKI/o/vOXfC8QrPYkeoPyFnpP+uVIlHdQfkLPSf8AXKkS51fHLqStgqc6f/zlH6M3viVxqm+n785R+jN74l2wXGXx7HLEcNlTqW9FH6ZpO+X+HmUSUt6KP0zSd8v8PMtmtw5dH2EKXjR6PWLpOgjnhfDK0OjkaWuB5HlyI3g8CAVlIvOJ21NU8va4atyUFU6B9y3yo38JIzuPYRuI4EcrE6ReltftVG6QpSzITMu6J54Otm1x+Y7cfA7wF5uqqd8b3RyNLHsJa5p3tcDYgrewuI9rHXdbmZXpZHpscGPLSHNJBBBBBsQQbggjcQc7r0Z0b63CvpuuQKiKzZR875soHJ1vAgjda/nFbbVfT0lFVMqI8y3JzeEkZtiYe+2R4EA8FOJoKrD1WwUKuSXoepkWHojScdTAyeF2KOQXB48iCODgbgjgQVmLBas7M0wiIoAIiIAIiIAKBadrNrO5w8kdVvcOPibnxUt09WbKBxHlHqt7zx8Bc+Cg0Fw4FouWkHdcZHK4TOHjvIrInmhqPZQtbxtd3pHM+rd4LNUN/l2p5fsJ/LtTy/YVXRk3fQMyJktFrbSYog8b2H9k5H229q1X8u1PL9hcJdM1DmlpFwQQepwORUwpSi7g2jTqeaArNpA0nym9U944+IsfFQQi2RyW71Tq8MpYdzx+0Mx7L+xdq0bxIi9SYoiJEuEREAFVtB+l/wC8yfXerSVWaO/S395f9Zyaw20uhSXItNERKlwiIgCNa56v/CI9pGPjmDL9du/D38R6uKrBXooBr5q9hJqYh1SfjAOBPnjsPHtz4lO4Wtb3H8DnOPM0uqunTSzZ3MT7B45cnjtHtHgrXjeHAEEEEXBGYIO4hUaptqFrBhIppDkfzZPA/wBX3Hh25cQr4mjdZ0RCXInyrrpK+UR/R/ecrFVddJXyiP6P7zkvheIXnsSLUA/kLPSf9YqRqOdH/wAib6T/AKyka51uJLqTHYKmun389SehL9aNXKqY6fT8fS/RyfWYu+C4y+PY5YjhsqpSvoq/TNJ3yfuJVFFK+iw/zxSelJ7YJQtitw5dH2M+l411PSKIi84awVXdMepm1Ya6BvxjB8c0efGB+c7XNG/m30QFaKFdKVV05KSKzgpKzPIaKc9KWpvwKo2sTbU0x6tt0UmZMXdkS3suPNuYMvQU6inFSRlTg4OzJ90U65fA59hM78mmcMzuikOQf2NOQdyyOVje/l5DV59EGuXwiL4HM746JvUcd8sQ4X4vbkO0WOdnFZ+Ow/8Akj8fqN4ar+RlkoiLLHAiIgAiLHr6kRxuefNHrPAeJshK4EW1rrMcuAbmfWO/1Cw9a22qlJghxne83/8AaMh9p8VFaaJ0sobe7nuzPfm4+8qw42BoDRkAAB2AbkzV92Kgiq1dzkiIliwREQBE9b6S0jZBucLH0hu9Y+qtDFIWuDhvBBHeMwp3puk2sDmjyh1m94z9u7xUBTtGV42KS3LHpJxIxrxucAe7sXco7qfV3a6I+b1h3Hf6j9ZSJKTjlk0WQREVSQqp0ef51H/qXfXcrWVRaPktpFh51I9slvtTeG2l0KT5FuoiJQuEREAFxewEEEAgixBzBB3grkiAKo1s0CaWXq3MT/IPLmw9o4cx3FaMFXRpTR7J4nRSC7Xetp4OHaFUWltHPp5XRP3jceDmnc4dh/EcFp4etnVnucpRsWNqdp/4TFgefjmDrfrt3B49x7e8KOdJXyiP6P7zlGdH1r4ZWyRmzmm/YRxB7CMluNctJMqHwys3GKxHFrg512n/APZixURo5Kt1sGa6Jd0ffIh6b/epKoz0eH8i/wDI77FJklW4j6nSOwVKdPTvyqmH9k72v/2V1qi+naS+kIm8qdp9ckv+n2rvgV/eRxxHDZW6k/Rm62l6T03D1xvH2qMLfahy4dJ0hP8AXsb/AIjhHvWvVV6cujM+n411PTyIi84a4REQBg6c0THVU74JhdjxY8wd7XN5OBAIPMLzJrJoSSiqX08vlNzDgLB7D5L29h9hBHBeqVD+krVAV9NdgAqIrujPzh50TjydwPAgcL3cweI9nKz2Zwr0s603POayKCsfDKyWJxbJG4Oa4cCPeOBHEEhdL2EEggggkEEWIIyIIO4g8FxW3uZuqZ6f1M1lZX0rZm9V/kyMv5Eg3jtB3g8iONwt6vM+oWtTtH1QkzML7NmaOLL5OH6zbkjvIyvdek6WobIxsjHBzHtDmuBuHNIuCDyIWFiqHspabPY06NXPH1O1ERKnYKMa31ubYh6Tvuj3n1LnJrY3hGT3uA+xRuqqTI9z3HNxv+A8BkmaVJqV2VbN9qfS3c6Q+b1R3nM+y3rUqUF0Rpt0ALQ0OaTexNiDa2/wC3mjdY9rK2PZ4cV88V9wJ5diirTk23yBNG+RES5YIi4yOsCeQugDkoFpyk2c7m8D1h3O/A3Hgtsdbh/Vft//AFWn0vpLbvDsIbZtrXvxJ327U1RhOL1KNo46Jq9lM1/C9neicj+PgrBVZkLeaM1kMbAx7cYGQN7EDkeatWpuWqBOxMEWNo6sE0YkAIBvkew24LQ6x62/BZxFssd2B18eHeXC1sJ+bz4paNOUnlW5ZtIkzjYXKpSjqcMzJDwka8+Dg5SfSevjpInRsiDC4EYseIgHI2GEZ243URDTbcbJ/DUpQTzcznKV9i80VbUGvcscbWOYx+EAYiSHEDdffc9qkWq2tJq5XMMbWYWYrh1+IFt3alJ4ecU29i6kmSdERcCwREQAWk1q0EKqLKwlZcsPvaew+w2K3aK0ZOLugauUbJGWuLXAhwJBB3gjIgrirB171exg1MQ67R8YB5zR5w7QPWO7OvlrUqiqRujg1Ysvo5+Rn6V3uapSon0an8lf9M76karbTXStXRVU8bXQYGTSsbdlzhbI5rbnFnkBmknQlVqyUSzqKEU2XqvPPTFWCTS0gH9EyOPxtjPtfbwXyp6WdIPbhEsTCeLI24vDHcexQ2aYuc5ziXOcS5ziblzibkkneSc7p3CYSVKWaQtXrKUbI4LK0XVbKeKU/wBHIyTLf1Hh2XqXV8Hf8x3+ErreLZHK3PJPaPQVV07nrmN4cA4G4IuCNxB3ELkvL2iNda2mYGQ1T2sG5pLXtaOTRICGjsFlvYelnSI3yRO9KNv3bLIl+HVFs0PrEx53PQiKO9H+mZKzR0NRNh2jzJiwizerK9gsL8mhSJJSi4ycXyGE7q4REVSSnumbU6xNfA3I2E7RwO4TAeoO8D84qpF65mia9pa4BzXAhwIuHAixBB3ghecOkTVJ2j6ohoJp5Luicc7DjG4/Ob7RY77218DiMy9nLfkI4mlb3kRVWp0N65bNwoJ3dR5+IcfNeczETyccx+sSM8QAqovHMetfBIOY9acq0lUi4sXpzcHdHr5F5z0X0naQhYGbZsoAsNq0OcB6Qs53e4lfFlP8Pq+g9/UwPRLYGjc1o7gF2AIiRGD4QuIibe+EX52F0RAHNERABCiIA4NhaNzQO4Bc0RABcXxg7wD3hfEQB9jjDRZoAHICwQxgm5AvztmiIA5IiIALiGAG4Av3IiAOSIiACIiACIiAC0tZqxSOBJgaD+rdn1CERWjJrZhY4apUrY45WsFhtTlcnzGc1uRTsBuGtv3DeviKaj95kLY7AF9RFQkIiIA4ujB3gHwWNLoyF3lQxO72NPvCIpuB3U1MyNoZGxrGi9msAa0XNzYDLMknxXaiKACIiAC6aqkjkAEjGPANwHtDgDYi4uMjYkX7URAH2KnY3yWtb3AD3Lsc0HeAe9EQBhy6Ip3eVBC70o2H3hERTmfmRZH/2Q=="/>
          <p:cNvSpPr>
            <a:spLocks noChangeAspect="1" noChangeArrowheads="1"/>
          </p:cNvSpPr>
          <p:nvPr/>
        </p:nvSpPr>
        <p:spPr bwMode="auto">
          <a:xfrm>
            <a:off x="410633" y="7950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8576" tIns="19289" rIns="38576" bIns="19289" numCol="1" anchor="t" anchorCtr="0" compatLnSpc="1">
            <a:prstTxWarp prst="textNoShape">
              <a:avLst/>
            </a:prstTxWarp>
          </a:bodyPr>
          <a:lstStyle/>
          <a:p>
            <a:endParaRPr lang="fr-FR" sz="1013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93" y="620688"/>
            <a:ext cx="1891967" cy="60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48" y="289119"/>
            <a:ext cx="1757941" cy="1318456"/>
          </a:xfrm>
          <a:prstGeom prst="rect">
            <a:avLst/>
          </a:prstGeom>
        </p:spPr>
      </p:pic>
      <p:pic>
        <p:nvPicPr>
          <p:cNvPr id="10" name="Image 9" descr="systemati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17" y="664278"/>
            <a:ext cx="2016224" cy="564542"/>
          </a:xfrm>
          <a:prstGeom prst="rect">
            <a:avLst/>
          </a:prstGeom>
        </p:spPr>
      </p:pic>
      <p:pic>
        <p:nvPicPr>
          <p:cNvPr id="11" name="Image 10" descr="logo_montimag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5976794"/>
            <a:ext cx="2441080" cy="521011"/>
          </a:xfrm>
          <a:prstGeom prst="rect">
            <a:avLst/>
          </a:prstGeom>
        </p:spPr>
      </p:pic>
      <p:pic>
        <p:nvPicPr>
          <p:cNvPr id="12" name="Image 11" descr="Logo-Orang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762" y="5784908"/>
            <a:ext cx="1161639" cy="871229"/>
          </a:xfrm>
          <a:prstGeom prst="rect">
            <a:avLst/>
          </a:prstGeom>
        </p:spPr>
      </p:pic>
      <p:pic>
        <p:nvPicPr>
          <p:cNvPr id="13" name="Image 12" descr="logoUTT_RVB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5920383"/>
            <a:ext cx="2304256" cy="612533"/>
          </a:xfrm>
          <a:prstGeom prst="rect">
            <a:avLst/>
          </a:prstGeom>
        </p:spPr>
      </p:pic>
      <p:pic>
        <p:nvPicPr>
          <p:cNvPr id="15" name="Image 14" descr="loria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21" y="5911179"/>
            <a:ext cx="1728192" cy="6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8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5F15-4C9E-407F-B178-68319F5B4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56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5F15-4C9E-407F-B178-68319F5B4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904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5F15-4C9E-407F-B178-68319F5B4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479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5F15-4C9E-407F-B178-68319F5B4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83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5F15-4C9E-407F-B178-68319F5B4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865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5F15-4C9E-407F-B178-68319F5B4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70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5F15-4C9E-407F-B178-68319F5B4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847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5F15-4C9E-407F-B178-68319F5B4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584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5F15-4C9E-407F-B178-68319F5B4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50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defRPr lang="en-US" sz="20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defRPr lang="en-US" sz="18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defRPr lang="en-US" sz="18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defRPr lang="en-US" sz="18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fld id="{067C91F2-0F7D-4C84-8049-DD9827954C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20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fld id="{067C91F2-0F7D-4C84-8049-DD9827954C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64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10972800" cy="691227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192876" indent="0">
              <a:buNone/>
              <a:defRPr sz="844" b="1"/>
            </a:lvl2pPr>
            <a:lvl3pPr marL="385753" indent="0">
              <a:buNone/>
              <a:defRPr sz="760" b="1"/>
            </a:lvl3pPr>
            <a:lvl4pPr marL="578630" indent="0">
              <a:buNone/>
              <a:defRPr sz="675" b="1"/>
            </a:lvl4pPr>
            <a:lvl5pPr marL="771506" indent="0">
              <a:buNone/>
              <a:defRPr sz="675" b="1"/>
            </a:lvl5pPr>
            <a:lvl6pPr marL="964382" indent="0">
              <a:buNone/>
              <a:defRPr sz="675" b="1"/>
            </a:lvl6pPr>
            <a:lvl7pPr marL="1157259" indent="0">
              <a:buNone/>
              <a:defRPr sz="675" b="1"/>
            </a:lvl7pPr>
            <a:lvl8pPr marL="1350135" indent="0">
              <a:buNone/>
              <a:defRPr sz="675" b="1"/>
            </a:lvl8pPr>
            <a:lvl9pPr marL="1543011" indent="0">
              <a:buNone/>
              <a:defRPr sz="675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lang="fr-FR" sz="20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192876" indent="0">
              <a:buNone/>
              <a:defRPr sz="844" b="1"/>
            </a:lvl2pPr>
            <a:lvl3pPr marL="385753" indent="0">
              <a:buNone/>
              <a:defRPr sz="760" b="1"/>
            </a:lvl3pPr>
            <a:lvl4pPr marL="578630" indent="0">
              <a:buNone/>
              <a:defRPr sz="675" b="1"/>
            </a:lvl4pPr>
            <a:lvl5pPr marL="771506" indent="0">
              <a:buNone/>
              <a:defRPr sz="675" b="1"/>
            </a:lvl5pPr>
            <a:lvl6pPr marL="964382" indent="0">
              <a:buNone/>
              <a:defRPr sz="675" b="1"/>
            </a:lvl6pPr>
            <a:lvl7pPr marL="1157259" indent="0">
              <a:buNone/>
              <a:defRPr sz="675" b="1"/>
            </a:lvl7pPr>
            <a:lvl8pPr marL="1350135" indent="0">
              <a:buNone/>
              <a:defRPr sz="675" b="1"/>
            </a:lvl8pPr>
            <a:lvl9pPr marL="1543011" indent="0">
              <a:buNone/>
              <a:defRPr sz="675" b="1"/>
            </a:lvl9pPr>
          </a:lstStyle>
          <a:p>
            <a:pPr marL="0" lv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None/>
            </a:pPr>
            <a:r>
              <a:rPr lang="fr-FR" dirty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defRPr lang="en-US" sz="18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defRPr lang="en-US" sz="18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defRPr lang="en-US" sz="18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defRPr lang="en-US" sz="18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C91F2-0F7D-4C84-8049-DD9827954C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58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350"/>
            </a:lvl1pPr>
            <a:lvl2pPr marL="192876" indent="0">
              <a:buNone/>
              <a:defRPr sz="1181"/>
            </a:lvl2pPr>
            <a:lvl3pPr marL="385753" indent="0">
              <a:buNone/>
              <a:defRPr sz="1013"/>
            </a:lvl3pPr>
            <a:lvl4pPr marL="578630" indent="0">
              <a:buNone/>
              <a:defRPr sz="844"/>
            </a:lvl4pPr>
            <a:lvl5pPr marL="771506" indent="0">
              <a:buNone/>
              <a:defRPr sz="844"/>
            </a:lvl5pPr>
            <a:lvl6pPr marL="964382" indent="0">
              <a:buNone/>
              <a:defRPr sz="844"/>
            </a:lvl6pPr>
            <a:lvl7pPr marL="1157259" indent="0">
              <a:buNone/>
              <a:defRPr sz="844"/>
            </a:lvl7pPr>
            <a:lvl8pPr marL="1350135" indent="0">
              <a:buNone/>
              <a:defRPr sz="844"/>
            </a:lvl8pPr>
            <a:lvl9pPr marL="1543011" indent="0">
              <a:buNone/>
              <a:defRPr sz="844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591"/>
            </a:lvl1pPr>
            <a:lvl2pPr marL="192876" indent="0">
              <a:buNone/>
              <a:defRPr sz="506"/>
            </a:lvl2pPr>
            <a:lvl3pPr marL="385753" indent="0">
              <a:buNone/>
              <a:defRPr sz="422"/>
            </a:lvl3pPr>
            <a:lvl4pPr marL="578630" indent="0">
              <a:buNone/>
              <a:defRPr sz="380"/>
            </a:lvl4pPr>
            <a:lvl5pPr marL="771506" indent="0">
              <a:buNone/>
              <a:defRPr sz="380"/>
            </a:lvl5pPr>
            <a:lvl6pPr marL="964382" indent="0">
              <a:buNone/>
              <a:defRPr sz="380"/>
            </a:lvl6pPr>
            <a:lvl7pPr marL="1157259" indent="0">
              <a:buNone/>
              <a:defRPr sz="380"/>
            </a:lvl7pPr>
            <a:lvl8pPr marL="1350135" indent="0">
              <a:buNone/>
              <a:defRPr sz="380"/>
            </a:lvl8pPr>
            <a:lvl9pPr marL="1543011" indent="0">
              <a:buNone/>
              <a:defRPr sz="38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C91F2-0F7D-4C84-8049-DD9827954C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98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067C91F2-0F7D-4C84-8049-DD9827954C93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405" y="172368"/>
            <a:ext cx="9601067" cy="6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r>
              <a:rPr lang="fr-FR" altLang="en-US" dirty="0"/>
              <a:t>Modifiez le style du titre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1371" y="1196752"/>
            <a:ext cx="1152128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defRPr lang="fr-FR" altLang="en-US" sz="1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defRPr lang="fr-FR" altLang="en-US" sz="1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defRPr lang="fr-FR" altLang="en-US" sz="1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defRPr lang="fr-FR" altLang="en-US" sz="1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altLang="en-US" dirty="0"/>
              <a:t>Modifier les styles du texte du masque</a:t>
            </a:r>
          </a:p>
          <a:p>
            <a:pPr lvl="1"/>
            <a:r>
              <a:rPr lang="fr-FR" altLang="en-US" dirty="0"/>
              <a:t>Deuxième niveau</a:t>
            </a:r>
          </a:p>
          <a:p>
            <a:pPr lvl="2"/>
            <a:r>
              <a:rPr lang="fr-FR" altLang="en-US" dirty="0"/>
              <a:t>Troisième niveau</a:t>
            </a:r>
          </a:p>
          <a:p>
            <a:pPr lvl="3"/>
            <a:r>
              <a:rPr lang="fr-FR" altLang="en-US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13121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91F2-0F7D-4C84-8049-DD9827954C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00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5F15-4C9E-407F-B178-68319F5B4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05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D5F15-4C9E-407F-B178-68319F5B4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33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372" y="172368"/>
            <a:ext cx="9985109" cy="6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Cliquez pour modifier le titre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7381" y="6453336"/>
            <a:ext cx="7499019" cy="2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506">
                <a:solidFill>
                  <a:srgbClr val="002060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24460" y="6453336"/>
            <a:ext cx="1357941" cy="24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2060"/>
                </a:solidFill>
                <a:latin typeface="+mj-lt"/>
              </a:defRPr>
            </a:lvl1pPr>
          </a:lstStyle>
          <a:p>
            <a:fld id="{067C91F2-0F7D-4C84-8049-DD9827954C9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43339" y="1014903"/>
            <a:ext cx="11809312" cy="0"/>
          </a:xfrm>
          <a:prstGeom prst="line">
            <a:avLst/>
          </a:prstGeom>
          <a:ln w="63500" cmpd="dbl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372" y="1196752"/>
            <a:ext cx="1142726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Premier niveau</a:t>
            </a:r>
          </a:p>
          <a:p>
            <a:pPr lvl="1"/>
            <a:r>
              <a:rPr lang="fr-FR" altLang="en-US" dirty="0"/>
              <a:t>Deuxième niveau</a:t>
            </a:r>
          </a:p>
          <a:p>
            <a:pPr lvl="2"/>
            <a:r>
              <a:rPr lang="fr-FR" altLang="en-US" dirty="0"/>
              <a:t>Troisième niveau</a:t>
            </a:r>
          </a:p>
          <a:p>
            <a:pPr lvl="3"/>
            <a:r>
              <a:rPr lang="fr-FR" altLang="en-US" dirty="0"/>
              <a:t>Quatrième niveau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3" y="93585"/>
            <a:ext cx="1085867" cy="8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3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88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772">
          <a:solidFill>
            <a:srgbClr val="000066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772">
          <a:solidFill>
            <a:srgbClr val="000066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772">
          <a:solidFill>
            <a:srgbClr val="000066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772">
          <a:solidFill>
            <a:srgbClr val="000066"/>
          </a:solidFill>
          <a:latin typeface="Garamond" pitchFamily="18" charset="0"/>
        </a:defRPr>
      </a:lvl5pPr>
      <a:lvl6pPr marL="192876" algn="l" rtl="0" eaLnBrk="1" fontAlgn="base" hangingPunct="1">
        <a:spcBef>
          <a:spcPct val="0"/>
        </a:spcBef>
        <a:spcAft>
          <a:spcPct val="0"/>
        </a:spcAft>
        <a:defRPr sz="1772">
          <a:solidFill>
            <a:srgbClr val="000066"/>
          </a:solidFill>
          <a:latin typeface="Garamond" pitchFamily="18" charset="0"/>
        </a:defRPr>
      </a:lvl6pPr>
      <a:lvl7pPr marL="385753" algn="l" rtl="0" eaLnBrk="1" fontAlgn="base" hangingPunct="1">
        <a:spcBef>
          <a:spcPct val="0"/>
        </a:spcBef>
        <a:spcAft>
          <a:spcPct val="0"/>
        </a:spcAft>
        <a:defRPr sz="1772">
          <a:solidFill>
            <a:srgbClr val="000066"/>
          </a:solidFill>
          <a:latin typeface="Garamond" pitchFamily="18" charset="0"/>
        </a:defRPr>
      </a:lvl7pPr>
      <a:lvl8pPr marL="578630" algn="l" rtl="0" eaLnBrk="1" fontAlgn="base" hangingPunct="1">
        <a:spcBef>
          <a:spcPct val="0"/>
        </a:spcBef>
        <a:spcAft>
          <a:spcPct val="0"/>
        </a:spcAft>
        <a:defRPr sz="1772">
          <a:solidFill>
            <a:srgbClr val="000066"/>
          </a:solidFill>
          <a:latin typeface="Garamond" pitchFamily="18" charset="0"/>
        </a:defRPr>
      </a:lvl8pPr>
      <a:lvl9pPr marL="771506" algn="l" rtl="0" eaLnBrk="1" fontAlgn="base" hangingPunct="1">
        <a:spcBef>
          <a:spcPct val="0"/>
        </a:spcBef>
        <a:spcAft>
          <a:spcPct val="0"/>
        </a:spcAft>
        <a:defRPr sz="1772">
          <a:solidFill>
            <a:srgbClr val="000066"/>
          </a:solidFill>
          <a:latin typeface="Garamond" pitchFamily="18" charset="0"/>
        </a:defRPr>
      </a:lvl9pPr>
    </p:titleStyle>
    <p:bodyStyle>
      <a:lvl1pPr marL="144657" indent="-144657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1266">
          <a:solidFill>
            <a:srgbClr val="002060"/>
          </a:solidFill>
          <a:latin typeface="+mn-lt"/>
          <a:ea typeface="+mn-ea"/>
          <a:cs typeface="+mn-cs"/>
        </a:defRPr>
      </a:lvl1pPr>
      <a:lvl2pPr marL="282617" indent="-137291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80000"/>
        <a:buFont typeface="Arial" pitchFamily="34" charset="0"/>
        <a:buChar char="•"/>
        <a:defRPr sz="1097">
          <a:solidFill>
            <a:srgbClr val="002060"/>
          </a:solidFill>
          <a:latin typeface="+mn-lt"/>
        </a:defRPr>
      </a:lvl2pPr>
      <a:lvl3pPr marL="431293" indent="-148007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30000"/>
        <a:buFont typeface="Courier New" pitchFamily="49" charset="0"/>
        <a:buChar char="o"/>
        <a:defRPr sz="929">
          <a:solidFill>
            <a:srgbClr val="002060"/>
          </a:solidFill>
          <a:latin typeface="+mn-lt"/>
        </a:defRPr>
      </a:lvl3pPr>
      <a:lvl4pPr marL="565235" indent="-133273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75000"/>
        <a:buFont typeface="Wingdings" pitchFamily="2" charset="2"/>
        <a:buChar char="q"/>
        <a:defRPr sz="844">
          <a:solidFill>
            <a:srgbClr val="002060"/>
          </a:solidFill>
          <a:latin typeface="+mn-lt"/>
        </a:defRPr>
      </a:lvl4pPr>
      <a:lvl5pPr marL="709223" indent="-143318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844">
          <a:solidFill>
            <a:schemeClr val="tx1"/>
          </a:solidFill>
          <a:latin typeface="+mn-lt"/>
        </a:defRPr>
      </a:lvl5pPr>
      <a:lvl6pPr marL="902099" indent="-143318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844">
          <a:solidFill>
            <a:schemeClr val="tx1"/>
          </a:solidFill>
          <a:latin typeface="+mn-lt"/>
        </a:defRPr>
      </a:lvl6pPr>
      <a:lvl7pPr marL="1094975" indent="-143318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844">
          <a:solidFill>
            <a:schemeClr val="tx1"/>
          </a:solidFill>
          <a:latin typeface="+mn-lt"/>
        </a:defRPr>
      </a:lvl7pPr>
      <a:lvl8pPr marL="1287852" indent="-143318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844">
          <a:solidFill>
            <a:schemeClr val="tx1"/>
          </a:solidFill>
          <a:latin typeface="+mn-lt"/>
        </a:defRPr>
      </a:lvl8pPr>
      <a:lvl9pPr marL="1480729" indent="-143318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844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76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53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30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06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382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59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35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11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D5F15-4C9E-407F-B178-68319F5B4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91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8092" y="2071395"/>
            <a:ext cx="10830517" cy="979715"/>
          </a:xfrm>
        </p:spPr>
        <p:txBody>
          <a:bodyPr/>
          <a:lstStyle/>
          <a:p>
            <a:r>
              <a:rPr lang="fr-FR"/>
              <a:t>Heuristique de Placement et Chainage de Fonction de Services décomposées en</a:t>
            </a:r>
            <a:r>
              <a:rPr lang="en-US"/>
              <a:t> micro-services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21267" y="4505930"/>
            <a:ext cx="10464165" cy="1152128"/>
          </a:xfrm>
        </p:spPr>
        <p:txBody>
          <a:bodyPr/>
          <a:lstStyle/>
          <a:p>
            <a:r>
              <a:rPr lang="fr-FR">
                <a:solidFill>
                  <a:srgbClr val="C00000"/>
                </a:solidFill>
              </a:rPr>
              <a:t>ROADEF 2023</a:t>
            </a:r>
          </a:p>
          <a:p>
            <a:r>
              <a:rPr lang="fr-FR">
                <a:solidFill>
                  <a:srgbClr val="C00000"/>
                </a:solidFill>
              </a:rPr>
              <a:t>Optimisation dans les réseaux télécom</a:t>
            </a:r>
          </a:p>
          <a:p>
            <a:r>
              <a:rPr lang="fr-FR">
                <a:solidFill>
                  <a:srgbClr val="C00000"/>
                </a:solidFill>
              </a:rPr>
              <a:t>23/02/2023 – Rennes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 bwMode="auto">
          <a:xfrm>
            <a:off x="1010257" y="3329528"/>
            <a:ext cx="1046416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None/>
              <a:defRPr sz="18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282617" indent="-13729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80000"/>
              <a:buFont typeface="Arial" pitchFamily="34" charset="0"/>
              <a:buChar char="•"/>
              <a:defRPr sz="1097">
                <a:solidFill>
                  <a:srgbClr val="002060"/>
                </a:solidFill>
                <a:latin typeface="+mn-lt"/>
              </a:defRPr>
            </a:lvl2pPr>
            <a:lvl3pPr marL="431293" indent="-14800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30000"/>
              <a:buFont typeface="Courier New" pitchFamily="49" charset="0"/>
              <a:buChar char="o"/>
              <a:defRPr sz="929">
                <a:solidFill>
                  <a:srgbClr val="002060"/>
                </a:solidFill>
                <a:latin typeface="+mn-lt"/>
              </a:defRPr>
            </a:lvl3pPr>
            <a:lvl4pPr marL="565235" indent="-1332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pitchFamily="2" charset="2"/>
              <a:buChar char="q"/>
              <a:defRPr sz="844">
                <a:solidFill>
                  <a:srgbClr val="002060"/>
                </a:solidFill>
                <a:latin typeface="+mn-lt"/>
              </a:defRPr>
            </a:lvl4pPr>
            <a:lvl5pPr marL="709223" indent="-14331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844">
                <a:solidFill>
                  <a:schemeClr val="tx1"/>
                </a:solidFill>
                <a:latin typeface="+mn-lt"/>
              </a:defRPr>
            </a:lvl5pPr>
            <a:lvl6pPr marL="902099" indent="-14331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844">
                <a:solidFill>
                  <a:schemeClr val="tx1"/>
                </a:solidFill>
                <a:latin typeface="+mn-lt"/>
              </a:defRPr>
            </a:lvl6pPr>
            <a:lvl7pPr marL="1094975" indent="-14331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844">
                <a:solidFill>
                  <a:schemeClr val="tx1"/>
                </a:solidFill>
                <a:latin typeface="+mn-lt"/>
              </a:defRPr>
            </a:lvl7pPr>
            <a:lvl8pPr marL="1287852" indent="-14331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844">
                <a:solidFill>
                  <a:schemeClr val="tx1"/>
                </a:solidFill>
                <a:latin typeface="+mn-lt"/>
              </a:defRPr>
            </a:lvl8pPr>
            <a:lvl9pPr marL="1480729" indent="-14331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844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b="1" kern="0" dirty="0"/>
              <a:t>Hichem MAGNOUCHE* – Caroline PRODHON* – Guillaume DOYEN**</a:t>
            </a:r>
          </a:p>
          <a:p>
            <a:r>
              <a:rPr lang="fr-FR" kern="0" dirty="0"/>
              <a:t>*Université de Technologie de Troyes, France</a:t>
            </a:r>
          </a:p>
          <a:p>
            <a:r>
              <a:rPr lang="fr-FR" kern="0" dirty="0"/>
              <a:t>**IMT Atlantique-Rennes, France</a:t>
            </a:r>
          </a:p>
        </p:txBody>
      </p:sp>
    </p:spTree>
    <p:extLst>
      <p:ext uri="{BB962C8B-B14F-4D97-AF65-F5344CB8AC3E}">
        <p14:creationId xmlns:p14="http://schemas.microsoft.com/office/powerpoint/2010/main" val="4201228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029158-0F15-A12F-092C-9A55A075C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2" y="1677880"/>
            <a:ext cx="11427264" cy="4509857"/>
          </a:xfrm>
        </p:spPr>
        <p:txBody>
          <a:bodyPr anchor="t"/>
          <a:lstStyle/>
          <a:p>
            <a:r>
              <a:rPr lang="fr-FR" dirty="0"/>
              <a:t>Une approche en deux étapes se dégage de la revue de littérature</a:t>
            </a:r>
          </a:p>
          <a:p>
            <a:pPr lvl="1"/>
            <a:r>
              <a:rPr lang="fr-FR" dirty="0"/>
              <a:t>Exemple : calcul du plus court chemin puis placement et chainage</a:t>
            </a:r>
          </a:p>
          <a:p>
            <a:endParaRPr lang="fr-FR" dirty="0"/>
          </a:p>
          <a:p>
            <a:r>
              <a:rPr lang="fr-FR" dirty="0"/>
              <a:t>Les méthodes issues de l’état de l’art sont applicables au placement et chainage des micro-services </a:t>
            </a:r>
          </a:p>
          <a:p>
            <a:r>
              <a:rPr lang="fr-FR" dirty="0"/>
              <a:t>Ne tirent pas profit de la caractéristique de parallélisme des micro-services qui est cruciale </a:t>
            </a:r>
          </a:p>
          <a:p>
            <a:pPr lvl="1"/>
            <a:r>
              <a:rPr lang="fr-FR" dirty="0"/>
              <a:t>La décomposition « brute » de VNF en micro-services dégrade la latence des SFC </a:t>
            </a:r>
          </a:p>
          <a:p>
            <a:pPr marL="145326" lvl="1" indent="0">
              <a:buNone/>
            </a:pPr>
            <a:endParaRPr lang="fr-FR" dirty="0"/>
          </a:p>
          <a:p>
            <a:r>
              <a:rPr lang="fr-FR" dirty="0"/>
              <a:t>Nous proposons donc de développer une heuristique dédiée au micro-services </a:t>
            </a:r>
          </a:p>
          <a:p>
            <a:pPr lvl="1"/>
            <a:r>
              <a:rPr lang="fr-FR" dirty="0"/>
              <a:t>Génère des solutions « correctes » en un temps acceptable</a:t>
            </a:r>
          </a:p>
          <a:p>
            <a:pPr lvl="1"/>
            <a:r>
              <a:rPr lang="fr-FR" dirty="0"/>
              <a:t>Gère le parallélisme qui est une forte composante des micro-services </a:t>
            </a:r>
          </a:p>
          <a:p>
            <a:pPr lvl="1"/>
            <a:r>
              <a:rPr lang="fr-FR" dirty="0"/>
              <a:t>Utilise une méthode optimale pour le calcul des k plus courts chemins [7]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0232C5D-F2FA-71DB-4F4C-021044EC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2" y="157162"/>
            <a:ext cx="10333084" cy="673262"/>
          </a:xfrm>
        </p:spPr>
        <p:txBody>
          <a:bodyPr/>
          <a:lstStyle/>
          <a:p>
            <a:r>
              <a:rPr lang="fr-FR" dirty="0"/>
              <a:t>Synthèse de la revue de littérature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107B9D4-F120-7A94-066F-CE5F7899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91F2-0F7D-4C84-8049-DD9827954C93}" type="slidenum">
              <a:rPr lang="fr-FR" smtClean="0"/>
              <a:t>10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C5062AD-CAE7-A94B-6AB5-611754A1CEAE}"/>
              </a:ext>
            </a:extLst>
          </p:cNvPr>
          <p:cNvSpPr txBox="1"/>
          <p:nvPr/>
        </p:nvSpPr>
        <p:spPr>
          <a:xfrm>
            <a:off x="108732" y="6453336"/>
            <a:ext cx="983949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[7]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Eppstein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D. (1994). Finding the k shortest paths. UC Irvine: Donald Bren School of Information and Computer Sciences.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48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695EA-056C-6F91-F015-F4F04D1E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9026FA-D4C1-C1D8-2C18-E96928B3E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chemeClr val="accent3">
                    <a:lumMod val="65000"/>
                  </a:schemeClr>
                </a:solidFill>
              </a:rPr>
              <a:t>Services à très faible latence et approche micro-services</a:t>
            </a:r>
          </a:p>
          <a:p>
            <a:pPr marL="0" indent="0">
              <a:buNone/>
            </a:pPr>
            <a:endParaRPr lang="fr-FR" dirty="0">
              <a:solidFill>
                <a:schemeClr val="accent3">
                  <a:lumMod val="65000"/>
                </a:schemeClr>
              </a:solidFill>
            </a:endParaRPr>
          </a:p>
          <a:p>
            <a:r>
              <a:rPr lang="fr-FR" dirty="0">
                <a:solidFill>
                  <a:schemeClr val="accent3">
                    <a:lumMod val="65000"/>
                  </a:schemeClr>
                </a:solidFill>
              </a:rPr>
              <a:t>Revue de littérature : heuristiques de placement et de chainage de VNF</a:t>
            </a:r>
          </a:p>
          <a:p>
            <a:endParaRPr lang="fr-FR" dirty="0"/>
          </a:p>
          <a:p>
            <a:r>
              <a:rPr lang="fr-FR" dirty="0"/>
              <a:t>Présentation de l’heuristique et analyse des résultats de tests </a:t>
            </a:r>
          </a:p>
          <a:p>
            <a:endParaRPr lang="fr-FR" dirty="0">
              <a:solidFill>
                <a:schemeClr val="bg2"/>
              </a:solidFill>
            </a:endParaRPr>
          </a:p>
          <a:p>
            <a:r>
              <a:rPr lang="fr-FR" dirty="0">
                <a:solidFill>
                  <a:schemeClr val="accent3">
                    <a:lumMod val="65000"/>
                  </a:schemeClr>
                </a:solidFill>
              </a:rPr>
              <a:t>Synthèse et travaux futurs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FEEFFD-A28E-60EC-B7CE-03E909B9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91F2-0F7D-4C84-8049-DD9827954C9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146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Heuristique proposée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372" y="1152824"/>
            <a:ext cx="3216897" cy="426246"/>
          </a:xfrm>
        </p:spPr>
        <p:txBody>
          <a:bodyPr/>
          <a:lstStyle/>
          <a:p>
            <a:r>
              <a:rPr lang="fr-FR" dirty="0"/>
              <a:t>Approche proposée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6413884" y="2520574"/>
            <a:ext cx="2613721" cy="971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avec coins rognés en diagonale 4"/>
          <p:cNvSpPr/>
          <p:nvPr/>
        </p:nvSpPr>
        <p:spPr>
          <a:xfrm>
            <a:off x="2776478" y="1905004"/>
            <a:ext cx="1838528" cy="79766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Algorithme de prétraitement</a:t>
            </a:r>
          </a:p>
        </p:txBody>
      </p:sp>
      <p:sp>
        <p:nvSpPr>
          <p:cNvPr id="60" name="Espace réservé du contenu 2"/>
          <p:cNvSpPr txBox="1">
            <a:spLocks/>
          </p:cNvSpPr>
          <p:nvPr/>
        </p:nvSpPr>
        <p:spPr bwMode="auto">
          <a:xfrm>
            <a:off x="431372" y="3809798"/>
            <a:ext cx="11455828" cy="260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2876" indent="-1928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376823" indent="-1830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80000"/>
              <a:buFont typeface="Arial" pitchFamily="34" charset="0"/>
              <a:buChar char="•"/>
              <a:defRPr sz="1800">
                <a:solidFill>
                  <a:srgbClr val="002060"/>
                </a:solidFill>
                <a:latin typeface="+mn-lt"/>
              </a:defRPr>
            </a:lvl2pPr>
            <a:lvl3pPr marL="575057" indent="-1973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30000"/>
              <a:buFont typeface="Courier New" pitchFamily="49" charset="0"/>
              <a:buChar char="o"/>
              <a:defRPr sz="1600">
                <a:solidFill>
                  <a:srgbClr val="002060"/>
                </a:solidFill>
                <a:latin typeface="+mn-lt"/>
              </a:defRPr>
            </a:lvl3pPr>
            <a:lvl4pPr marL="753647" indent="-17769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pitchFamily="2" charset="2"/>
              <a:buChar char="q"/>
              <a:defRPr sz="1400">
                <a:solidFill>
                  <a:srgbClr val="002060"/>
                </a:solidFill>
                <a:latin typeface="+mn-lt"/>
              </a:defRPr>
            </a:lvl4pPr>
            <a:lvl5pPr marL="945630" indent="-19109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125">
                <a:solidFill>
                  <a:schemeClr val="tx1"/>
                </a:solidFill>
                <a:latin typeface="+mn-lt"/>
              </a:defRPr>
            </a:lvl5pPr>
            <a:lvl6pPr marL="1202799" indent="-19109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125">
                <a:solidFill>
                  <a:schemeClr val="tx1"/>
                </a:solidFill>
                <a:latin typeface="+mn-lt"/>
              </a:defRPr>
            </a:lvl6pPr>
            <a:lvl7pPr marL="1459967" indent="-19109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125">
                <a:solidFill>
                  <a:schemeClr val="tx1"/>
                </a:solidFill>
                <a:latin typeface="+mn-lt"/>
              </a:defRPr>
            </a:lvl7pPr>
            <a:lvl8pPr marL="1717136" indent="-19109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125">
                <a:solidFill>
                  <a:schemeClr val="tx1"/>
                </a:solidFill>
                <a:latin typeface="+mn-lt"/>
              </a:defRPr>
            </a:lvl8pPr>
            <a:lvl9pPr marL="1974305" indent="-19109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125">
                <a:solidFill>
                  <a:schemeClr val="tx1"/>
                </a:solidFill>
                <a:latin typeface="+mn-lt"/>
              </a:defRPr>
            </a:lvl9pPr>
          </a:lstStyle>
          <a:p>
            <a:endParaRPr lang="fr-FR" kern="0" dirty="0"/>
          </a:p>
          <a:p>
            <a:r>
              <a:rPr lang="fr-FR" kern="0" dirty="0"/>
              <a:t>L’algorithme de prétraitement permet </a:t>
            </a:r>
          </a:p>
          <a:p>
            <a:pPr lvl="1"/>
            <a:r>
              <a:rPr lang="fr-FR" kern="0" dirty="0"/>
              <a:t>La mutualisation des micro-services</a:t>
            </a:r>
          </a:p>
          <a:p>
            <a:pPr lvl="1"/>
            <a:r>
              <a:rPr lang="fr-FR" kern="0" dirty="0"/>
              <a:t>Suppression des micro-services redondants : encapsulation et dé-encapsulation</a:t>
            </a:r>
          </a:p>
          <a:p>
            <a:pPr lvl="1"/>
            <a:r>
              <a:rPr lang="fr-FR" kern="0" dirty="0"/>
              <a:t>Détection des micro-services parallélisables</a:t>
            </a:r>
          </a:p>
          <a:p>
            <a:r>
              <a:rPr lang="fr-FR" kern="0" dirty="0"/>
              <a:t>L’heuristique permet </a:t>
            </a:r>
          </a:p>
          <a:p>
            <a:pPr lvl="1"/>
            <a:r>
              <a:rPr lang="fr-FR" kern="0" dirty="0"/>
              <a:t>Le placement et le chainage des micro-services</a:t>
            </a:r>
          </a:p>
          <a:p>
            <a:pPr lvl="1"/>
            <a:r>
              <a:rPr lang="fr-FR" kern="0" dirty="0"/>
              <a:t>La gestion de la parallélisation des micro-services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52A0-1CE7-4608-86B7-A268BAD22013}" type="slidenum">
              <a:rPr lang="fr-FR" smtClean="0"/>
              <a:t>12</a:t>
            </a:fld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88153D8-51D7-DE44-BA20-597D7C25CB28}"/>
              </a:ext>
            </a:extLst>
          </p:cNvPr>
          <p:cNvSpPr txBox="1"/>
          <p:nvPr/>
        </p:nvSpPr>
        <p:spPr>
          <a:xfrm>
            <a:off x="2524777" y="1408453"/>
            <a:ext cx="328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1 </a:t>
            </a:r>
            <a:r>
              <a:rPr lang="fr-FR" b="1" dirty="0"/>
              <a:t>Prétraitement</a:t>
            </a:r>
            <a:endParaRPr lang="fr-FR" sz="2800" b="1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5F04CF7-71F7-8B52-9A3F-4742B1CD5C0D}"/>
              </a:ext>
            </a:extLst>
          </p:cNvPr>
          <p:cNvSpPr txBox="1"/>
          <p:nvPr/>
        </p:nvSpPr>
        <p:spPr>
          <a:xfrm>
            <a:off x="6559729" y="1893809"/>
            <a:ext cx="335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2 </a:t>
            </a:r>
            <a:r>
              <a:rPr lang="fr-FR" b="1" dirty="0"/>
              <a:t>Déploiement</a:t>
            </a:r>
            <a:endParaRPr lang="fr-FR" sz="2800" b="1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219F58E5-A2AA-F744-989C-CC6A5DA9FA48}"/>
              </a:ext>
            </a:extLst>
          </p:cNvPr>
          <p:cNvGrpSpPr/>
          <p:nvPr/>
        </p:nvGrpSpPr>
        <p:grpSpPr>
          <a:xfrm>
            <a:off x="681524" y="1905004"/>
            <a:ext cx="1958969" cy="724769"/>
            <a:chOff x="224746" y="1913278"/>
            <a:chExt cx="1958969" cy="724769"/>
          </a:xfrm>
        </p:grpSpPr>
        <p:sp>
          <p:nvSpPr>
            <p:cNvPr id="23" name="Flèche : pentagone 22">
              <a:extLst>
                <a:ext uri="{FF2B5EF4-FFF2-40B4-BE49-F238E27FC236}">
                  <a16:creationId xmlns:a16="http://schemas.microsoft.com/office/drawing/2014/main" id="{40137189-AE79-5399-9CE8-3172BD93DE1A}"/>
                </a:ext>
              </a:extLst>
            </p:cNvPr>
            <p:cNvSpPr/>
            <p:nvPr/>
          </p:nvSpPr>
          <p:spPr>
            <a:xfrm>
              <a:off x="267366" y="1913278"/>
              <a:ext cx="1916349" cy="724769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BE519AB6-477D-6683-CACA-CDE805E6826D}"/>
                </a:ext>
              </a:extLst>
            </p:cNvPr>
            <p:cNvSpPr txBox="1"/>
            <p:nvPr/>
          </p:nvSpPr>
          <p:spPr>
            <a:xfrm>
              <a:off x="224746" y="1958490"/>
              <a:ext cx="191634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SFC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Tableau Parallélisme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Tableau mutualisation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8E7E781-C34A-A104-4B3A-A33FCA8D9D8C}"/>
              </a:ext>
            </a:extLst>
          </p:cNvPr>
          <p:cNvGrpSpPr/>
          <p:nvPr/>
        </p:nvGrpSpPr>
        <p:grpSpPr>
          <a:xfrm rot="20043485">
            <a:off x="4681685" y="2306815"/>
            <a:ext cx="1676705" cy="625738"/>
            <a:chOff x="4680421" y="2302193"/>
            <a:chExt cx="1676705" cy="625738"/>
          </a:xfrm>
        </p:grpSpPr>
        <p:sp>
          <p:nvSpPr>
            <p:cNvPr id="31" name="Flèche : pentagone 30">
              <a:extLst>
                <a:ext uri="{FF2B5EF4-FFF2-40B4-BE49-F238E27FC236}">
                  <a16:creationId xmlns:a16="http://schemas.microsoft.com/office/drawing/2014/main" id="{EB437809-B000-AC3F-D1FD-093F2A7DF4D8}"/>
                </a:ext>
              </a:extLst>
            </p:cNvPr>
            <p:cNvSpPr/>
            <p:nvPr/>
          </p:nvSpPr>
          <p:spPr>
            <a:xfrm rot="1573780">
              <a:off x="4768687" y="2302193"/>
              <a:ext cx="1588439" cy="625738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0C11232D-499A-1727-CF12-839C901BD0C9}"/>
                </a:ext>
              </a:extLst>
            </p:cNvPr>
            <p:cNvSpPr txBox="1"/>
            <p:nvPr/>
          </p:nvSpPr>
          <p:spPr>
            <a:xfrm rot="1556515">
              <a:off x="4680421" y="2380029"/>
              <a:ext cx="16133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SFC mutualisées et pré-parallélisées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ADB117E4-6529-A53A-50EF-5FAB358A3ADF}"/>
              </a:ext>
            </a:extLst>
          </p:cNvPr>
          <p:cNvGrpSpPr/>
          <p:nvPr/>
        </p:nvGrpSpPr>
        <p:grpSpPr>
          <a:xfrm rot="358680">
            <a:off x="4652096" y="3122905"/>
            <a:ext cx="1684668" cy="625738"/>
            <a:chOff x="4632317" y="3123212"/>
            <a:chExt cx="1684668" cy="625738"/>
          </a:xfrm>
        </p:grpSpPr>
        <p:sp>
          <p:nvSpPr>
            <p:cNvPr id="36" name="Flèche : pentagone 35">
              <a:extLst>
                <a:ext uri="{FF2B5EF4-FFF2-40B4-BE49-F238E27FC236}">
                  <a16:creationId xmlns:a16="http://schemas.microsoft.com/office/drawing/2014/main" id="{8C49712E-92A1-EE7F-FFB2-C90B2C8E723C}"/>
                </a:ext>
              </a:extLst>
            </p:cNvPr>
            <p:cNvSpPr/>
            <p:nvPr/>
          </p:nvSpPr>
          <p:spPr>
            <a:xfrm rot="21246837">
              <a:off x="4728546" y="3123212"/>
              <a:ext cx="1588439" cy="625738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FF8C51B9-AA5E-C2F0-B4A4-B6E50F482496}"/>
                </a:ext>
              </a:extLst>
            </p:cNvPr>
            <p:cNvSpPr txBox="1"/>
            <p:nvPr/>
          </p:nvSpPr>
          <p:spPr>
            <a:xfrm rot="21241320">
              <a:off x="4632317" y="3207933"/>
              <a:ext cx="150973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Configuration du réseau</a:t>
              </a:r>
            </a:p>
          </p:txBody>
        </p:sp>
      </p:grpSp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10F7323F-A066-CC98-11EB-3564E447B66A}"/>
              </a:ext>
            </a:extLst>
          </p:cNvPr>
          <p:cNvSpPr/>
          <p:nvPr/>
        </p:nvSpPr>
        <p:spPr>
          <a:xfrm rot="17265">
            <a:off x="9430241" y="2693556"/>
            <a:ext cx="1588439" cy="625738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6CE409B-4B43-690A-26AA-41CD0B1145AD}"/>
              </a:ext>
            </a:extLst>
          </p:cNvPr>
          <p:cNvSpPr txBox="1"/>
          <p:nvPr/>
        </p:nvSpPr>
        <p:spPr>
          <a:xfrm>
            <a:off x="9304300" y="2734553"/>
            <a:ext cx="17159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Placement et chaînage optimisé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F39C4D4-8243-77B1-840D-19091156BBF7}"/>
              </a:ext>
            </a:extLst>
          </p:cNvPr>
          <p:cNvSpPr txBox="1"/>
          <p:nvPr/>
        </p:nvSpPr>
        <p:spPr>
          <a:xfrm>
            <a:off x="6310960" y="2697611"/>
            <a:ext cx="2812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Heuristique de placement et de chainage</a:t>
            </a:r>
          </a:p>
        </p:txBody>
      </p:sp>
    </p:spTree>
    <p:extLst>
      <p:ext uri="{BB962C8B-B14F-4D97-AF65-F5344CB8AC3E}">
        <p14:creationId xmlns:p14="http://schemas.microsoft.com/office/powerpoint/2010/main" val="1135348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9C3AE-6965-A7B3-0EC7-7BCD485AD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 l’heuristique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D150EA-BEE9-216C-B1B8-F775037A9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2" y="1044352"/>
            <a:ext cx="11577126" cy="5942374"/>
          </a:xfrm>
        </p:spPr>
        <p:txBody>
          <a:bodyPr/>
          <a:lstStyle/>
          <a:p>
            <a:r>
              <a:rPr lang="fr-FR" dirty="0"/>
              <a:t>Entrée : ensemble de SFC, caractéristiques de l’infrastructure</a:t>
            </a:r>
          </a:p>
          <a:p>
            <a:r>
              <a:rPr lang="fr-FR" dirty="0"/>
              <a:t>Sortie : placement et chainage des SFC</a:t>
            </a:r>
          </a:p>
          <a:p>
            <a:pPr marL="877778" lvl="3" indent="-457200">
              <a:buSzPct val="100000"/>
              <a:buFont typeface="+mj-lt"/>
              <a:buAutoNum type="arabicPeriod"/>
            </a:pPr>
            <a:r>
              <a:rPr lang="fr-FR" dirty="0"/>
              <a:t>Pour chaque SFC </a:t>
            </a:r>
            <a:r>
              <a:rPr lang="fr-FR" i="1" dirty="0"/>
              <a:t>q</a:t>
            </a:r>
            <a:r>
              <a:rPr lang="fr-FR" dirty="0"/>
              <a:t> </a:t>
            </a:r>
          </a:p>
          <a:p>
            <a:pPr marL="877778" lvl="3" indent="-457200">
              <a:buSzPct val="100000"/>
              <a:buFont typeface="+mj-lt"/>
              <a:buAutoNum type="arabicPeriod"/>
            </a:pPr>
            <a:r>
              <a:rPr lang="fr-FR" dirty="0"/>
              <a:t>    Calculer l’ensemble des plus courts chemins (algorithme d’</a:t>
            </a:r>
            <a:r>
              <a:rPr lang="fr-FR" dirty="0" err="1"/>
              <a:t>Eppstein</a:t>
            </a:r>
            <a:r>
              <a:rPr lang="fr-FR" dirty="0"/>
              <a:t> [7]) </a:t>
            </a:r>
          </a:p>
          <a:p>
            <a:pPr marL="877778" lvl="3" indent="-457200">
              <a:buSzPct val="100000"/>
              <a:buFont typeface="+mj-lt"/>
              <a:buAutoNum type="arabicPeriod"/>
            </a:pPr>
            <a:r>
              <a:rPr lang="fr-FR" dirty="0"/>
              <a:t>    Tant que la SFC q n’est pas déployée et qu’il existe un </a:t>
            </a:r>
            <a:r>
              <a:rPr lang="fr-FR" dirty="0" err="1"/>
              <a:t>k</a:t>
            </a:r>
            <a:r>
              <a:rPr lang="fr-FR" baseline="30000" dirty="0" err="1"/>
              <a:t>ème</a:t>
            </a:r>
            <a:r>
              <a:rPr lang="fr-FR" dirty="0"/>
              <a:t> plus court chemin p :</a:t>
            </a:r>
          </a:p>
          <a:p>
            <a:pPr marL="877778" lvl="3" indent="-457200">
              <a:buSzPct val="100000"/>
              <a:buFont typeface="+mj-lt"/>
              <a:buAutoNum type="arabicPeriod"/>
            </a:pPr>
            <a:r>
              <a:rPr lang="fr-FR" dirty="0"/>
              <a:t>        Si p dispose de la capacité mémoire nécessaire :</a:t>
            </a:r>
          </a:p>
          <a:p>
            <a:pPr marL="877778" lvl="3" indent="-457200">
              <a:buSzPct val="100000"/>
              <a:buFont typeface="+mj-lt"/>
              <a:buAutoNum type="arabicPeriod"/>
            </a:pPr>
            <a:r>
              <a:rPr lang="fr-FR" dirty="0"/>
              <a:t>            Parcourir les nœuds de p en essayant de déployer chaque micro-service de q</a:t>
            </a:r>
          </a:p>
          <a:p>
            <a:pPr marL="877778" lvl="3" indent="-457200">
              <a:buSzPct val="100000"/>
              <a:buFont typeface="+mj-lt"/>
              <a:buAutoNum type="arabicPeriod"/>
            </a:pPr>
            <a:r>
              <a:rPr lang="fr-FR" dirty="0"/>
              <a:t>    Création du chainage de la SFC  </a:t>
            </a:r>
          </a:p>
          <a:p>
            <a:pPr marL="877778" lvl="3" indent="-457200">
              <a:buSzPct val="100000"/>
              <a:buFont typeface="+mj-lt"/>
              <a:buAutoNum type="arabicPeriod"/>
            </a:pPr>
            <a:r>
              <a:rPr lang="fr-FR" dirty="0"/>
              <a:t>Pour chaque SFC </a:t>
            </a:r>
            <a:r>
              <a:rPr lang="fr-FR" i="1" dirty="0"/>
              <a:t>q</a:t>
            </a:r>
            <a:r>
              <a:rPr lang="fr-FR" dirty="0"/>
              <a:t> </a:t>
            </a:r>
          </a:p>
          <a:p>
            <a:pPr marL="877778" lvl="3" indent="-457200">
              <a:buSzPct val="100000"/>
              <a:buFont typeface="+mj-lt"/>
              <a:buAutoNum type="arabicPeriod"/>
            </a:pPr>
            <a:r>
              <a:rPr lang="fr-FR" dirty="0"/>
              <a:t>    Si sa latence totale (latence d’exécution + latence de passage sur les arcs) est supérieure à la    	                                	   latence requise</a:t>
            </a:r>
          </a:p>
          <a:p>
            <a:pPr marL="877778" lvl="3" indent="-457200">
              <a:buSzPct val="100000"/>
              <a:buFont typeface="+mj-lt"/>
              <a:buAutoNum type="arabicPeriod"/>
            </a:pPr>
            <a:r>
              <a:rPr lang="fr-FR" dirty="0"/>
              <a:t>        Parcourir l’ensemble des nœuds de son chainage </a:t>
            </a:r>
          </a:p>
          <a:p>
            <a:pPr marL="877778" lvl="3" indent="-457200">
              <a:buSzPct val="100000"/>
              <a:buFont typeface="+mj-lt"/>
              <a:buAutoNum type="arabicPeriod"/>
            </a:pPr>
            <a:r>
              <a:rPr lang="fr-FR" dirty="0"/>
              <a:t>        Si deux micro-services ou plus sont déployés sur un même nœud et sont parallélisables</a:t>
            </a:r>
          </a:p>
          <a:p>
            <a:pPr marL="877778" lvl="3" indent="-457200">
              <a:buSzPct val="100000"/>
              <a:buFont typeface="+mj-lt"/>
              <a:buAutoNum type="arabicPeriod"/>
            </a:pPr>
            <a:r>
              <a:rPr lang="fr-FR" dirty="0"/>
              <a:t>            Les intégrer dans un ensemble de parallélisme </a:t>
            </a:r>
          </a:p>
          <a:p>
            <a:pPr marL="877778" lvl="3" indent="-457200">
              <a:buSzPct val="100000"/>
              <a:buFont typeface="+mj-lt"/>
              <a:buAutoNum type="arabicPeriod"/>
            </a:pPr>
            <a:r>
              <a:rPr lang="fr-FR" dirty="0"/>
              <a:t>Fin </a:t>
            </a:r>
            <a:endParaRPr lang="fr-FR" sz="2000" dirty="0">
              <a:latin typeface="Arial"/>
            </a:endParaRPr>
          </a:p>
          <a:p>
            <a:pPr marL="144657" marR="0" lvl="0" indent="-14465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Calcul des k plus court chemin se fait en </a:t>
            </a:r>
            <a:r>
              <a:rPr lang="fr-FR" dirty="0"/>
              <a:t>O(m + n log(n) + k log(k)), </a:t>
            </a:r>
          </a:p>
          <a:p>
            <a:pPr lvl="1">
              <a:defRPr/>
            </a:pPr>
            <a:r>
              <a:rPr lang="fr-FR" dirty="0"/>
              <a:t>m : nombre d’arcs, n : nombre de nœuds, k : nombre de chemin à calculer</a:t>
            </a:r>
          </a:p>
          <a:p>
            <a:pPr marL="420578" lvl="3" indent="0">
              <a:buSzPct val="100000"/>
              <a:buNone/>
            </a:pP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07AEDA-6A20-E930-C938-3583FA4D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91F2-0F7D-4C84-8049-DD9827954C93}" type="slidenum">
              <a:rPr lang="fr-FR" smtClean="0"/>
              <a:t>13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190C57F-BFB4-6E1B-9148-C8B9FEE3589C}"/>
              </a:ext>
            </a:extLst>
          </p:cNvPr>
          <p:cNvSpPr txBox="1"/>
          <p:nvPr/>
        </p:nvSpPr>
        <p:spPr>
          <a:xfrm>
            <a:off x="0" y="6612950"/>
            <a:ext cx="1030910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</a:rPr>
              <a:t>[7] </a:t>
            </a:r>
            <a:r>
              <a:rPr lang="en-US" sz="900" dirty="0" err="1">
                <a:solidFill>
                  <a:srgbClr val="002060"/>
                </a:solidFill>
              </a:rPr>
              <a:t>Eppstein</a:t>
            </a:r>
            <a:r>
              <a:rPr lang="en-US" sz="900" dirty="0">
                <a:solidFill>
                  <a:srgbClr val="002060"/>
                </a:solidFill>
              </a:rPr>
              <a:t>, D. (1994). Finding the k shortest paths. UC Irvine: Donald Bren School of Information and Computer Sciences.</a:t>
            </a:r>
            <a:endParaRPr lang="fr-FR" sz="900" dirty="0">
              <a:solidFill>
                <a:srgbClr val="002060"/>
              </a:solidFill>
            </a:endParaRPr>
          </a:p>
        </p:txBody>
      </p:sp>
      <p:sp>
        <p:nvSpPr>
          <p:cNvPr id="4" name="Accolade ouvrante 3">
            <a:extLst>
              <a:ext uri="{FF2B5EF4-FFF2-40B4-BE49-F238E27FC236}">
                <a16:creationId xmlns:a16="http://schemas.microsoft.com/office/drawing/2014/main" id="{6809CC72-1A11-B782-F33E-BE99C6B34D78}"/>
              </a:ext>
            </a:extLst>
          </p:cNvPr>
          <p:cNvSpPr/>
          <p:nvPr/>
        </p:nvSpPr>
        <p:spPr>
          <a:xfrm>
            <a:off x="670560" y="1859280"/>
            <a:ext cx="111760" cy="18491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D2D6128F-4F6B-CE9E-39D1-3B36E72EBA05}"/>
              </a:ext>
            </a:extLst>
          </p:cNvPr>
          <p:cNvSpPr/>
          <p:nvPr/>
        </p:nvSpPr>
        <p:spPr>
          <a:xfrm>
            <a:off x="670560" y="3860800"/>
            <a:ext cx="111760" cy="19528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4F872DE-09DC-151E-C44A-D27E93DE24DF}"/>
              </a:ext>
            </a:extLst>
          </p:cNvPr>
          <p:cNvSpPr txBox="1"/>
          <p:nvPr/>
        </p:nvSpPr>
        <p:spPr>
          <a:xfrm>
            <a:off x="153170" y="1941765"/>
            <a:ext cx="492443" cy="168668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Déploiement</a:t>
            </a:r>
            <a:endParaRPr lang="fr-FR" sz="2000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EE2F3DB-CC0A-F93A-4BF4-EA2E8276F35A}"/>
              </a:ext>
            </a:extLst>
          </p:cNvPr>
          <p:cNvSpPr txBox="1"/>
          <p:nvPr/>
        </p:nvSpPr>
        <p:spPr>
          <a:xfrm>
            <a:off x="153169" y="3927340"/>
            <a:ext cx="492443" cy="181976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Parallélisation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735571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9C3AE-6965-A7B3-0EC7-7BCD485AD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Paramètres d’évaluation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D150EA-BEE9-216C-B1B8-F775037A9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2" y="1122107"/>
            <a:ext cx="11577126" cy="5040560"/>
          </a:xfrm>
        </p:spPr>
        <p:txBody>
          <a:bodyPr/>
          <a:lstStyle/>
          <a:p>
            <a:r>
              <a:rPr lang="fr-FR" dirty="0"/>
              <a:t>Approches évaluées</a:t>
            </a:r>
          </a:p>
          <a:p>
            <a:pPr lvl="1"/>
            <a:r>
              <a:rPr lang="fr-FR" dirty="0"/>
              <a:t>Heuristique proposée </a:t>
            </a:r>
          </a:p>
          <a:p>
            <a:pPr lvl="1"/>
            <a:r>
              <a:rPr lang="fr-FR" dirty="0"/>
              <a:t>MILP* de placement et de chainage de micro-services [1]</a:t>
            </a:r>
          </a:p>
          <a:p>
            <a:r>
              <a:rPr lang="fr-FR" dirty="0"/>
              <a:t>Paramètres des scénarios de tests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145326" lvl="1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Métriques mesurées</a:t>
            </a:r>
          </a:p>
          <a:p>
            <a:pPr lvl="1"/>
            <a:r>
              <a:rPr lang="fr-FR" dirty="0"/>
              <a:t>Taux de SFC dépassant la latence</a:t>
            </a:r>
          </a:p>
          <a:p>
            <a:pPr lvl="1"/>
            <a:r>
              <a:rPr lang="fr-FR" dirty="0"/>
              <a:t>Moyenne</a:t>
            </a:r>
            <a:r>
              <a:rPr lang="fr-FR" baseline="0" dirty="0"/>
              <a:t> du nombre de micro-services fonctionnant en parallèle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6FD920-63AF-467E-A72F-79DFE1E63D57}"/>
              </a:ext>
            </a:extLst>
          </p:cNvPr>
          <p:cNvSpPr txBox="1"/>
          <p:nvPr/>
        </p:nvSpPr>
        <p:spPr>
          <a:xfrm>
            <a:off x="122381" y="6453336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1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0312C4E-3AC1-A03B-E947-99DC50C6D39C}"/>
              </a:ext>
            </a:extLst>
          </p:cNvPr>
          <p:cNvSpPr txBox="1"/>
          <p:nvPr/>
        </p:nvSpPr>
        <p:spPr>
          <a:xfrm>
            <a:off x="67478" y="6257836"/>
            <a:ext cx="119410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002060"/>
                </a:solidFill>
              </a:rPr>
              <a:t>*MILP : Mixed Integer </a:t>
            </a:r>
            <a:r>
              <a:rPr lang="fr-FR" sz="1100" dirty="0" err="1">
                <a:solidFill>
                  <a:srgbClr val="002060"/>
                </a:solidFill>
              </a:rPr>
              <a:t>Linear</a:t>
            </a:r>
            <a:r>
              <a:rPr lang="fr-FR" sz="1100" dirty="0">
                <a:solidFill>
                  <a:srgbClr val="002060"/>
                </a:solidFill>
              </a:rPr>
              <a:t> Program</a:t>
            </a:r>
          </a:p>
          <a:p>
            <a:r>
              <a:rPr lang="fr-FR" sz="1100" dirty="0">
                <a:solidFill>
                  <a:srgbClr val="002060"/>
                </a:solidFill>
              </a:rPr>
              <a:t>[1] H. Magnouche, G. Doyen and C. </a:t>
            </a:r>
            <a:r>
              <a:rPr lang="fr-FR" sz="1100" dirty="0" err="1">
                <a:solidFill>
                  <a:srgbClr val="002060"/>
                </a:solidFill>
              </a:rPr>
              <a:t>Prodhon</a:t>
            </a:r>
            <a:r>
              <a:rPr lang="fr-FR" sz="1100" dirty="0">
                <a:solidFill>
                  <a:srgbClr val="002060"/>
                </a:solidFill>
              </a:rPr>
              <a:t>, "Leveraging Micro-Services for Ultra-Low </a:t>
            </a:r>
            <a:r>
              <a:rPr lang="fr-FR" sz="1100" dirty="0" err="1">
                <a:solidFill>
                  <a:srgbClr val="002060"/>
                </a:solidFill>
              </a:rPr>
              <a:t>Latency</a:t>
            </a:r>
            <a:r>
              <a:rPr lang="fr-FR" sz="1100" dirty="0">
                <a:solidFill>
                  <a:srgbClr val="002060"/>
                </a:solidFill>
              </a:rPr>
              <a:t>: An </a:t>
            </a:r>
            <a:r>
              <a:rPr lang="fr-FR" sz="1100" dirty="0" err="1">
                <a:solidFill>
                  <a:srgbClr val="002060"/>
                </a:solidFill>
              </a:rPr>
              <a:t>optimization</a:t>
            </a:r>
            <a:r>
              <a:rPr lang="fr-FR" sz="1100" dirty="0">
                <a:solidFill>
                  <a:srgbClr val="002060"/>
                </a:solidFill>
              </a:rPr>
              <a:t> Model for Service </a:t>
            </a:r>
            <a:r>
              <a:rPr lang="fr-FR" sz="1100" dirty="0" err="1">
                <a:solidFill>
                  <a:srgbClr val="002060"/>
                </a:solidFill>
              </a:rPr>
              <a:t>Function</a:t>
            </a:r>
            <a:r>
              <a:rPr lang="fr-FR" sz="1100" dirty="0">
                <a:solidFill>
                  <a:srgbClr val="002060"/>
                </a:solidFill>
              </a:rPr>
              <a:t> </a:t>
            </a:r>
            <a:r>
              <a:rPr lang="fr-FR" sz="1100" dirty="0" err="1">
                <a:solidFill>
                  <a:srgbClr val="002060"/>
                </a:solidFill>
              </a:rPr>
              <a:t>Chains</a:t>
            </a:r>
            <a:r>
              <a:rPr lang="fr-FR" sz="1100" dirty="0">
                <a:solidFill>
                  <a:srgbClr val="002060"/>
                </a:solidFill>
              </a:rPr>
              <a:t> Placement," 2022 IEEE 8th International </a:t>
            </a:r>
            <a:r>
              <a:rPr lang="fr-FR" sz="1100" dirty="0" err="1">
                <a:solidFill>
                  <a:srgbClr val="002060"/>
                </a:solidFill>
              </a:rPr>
              <a:t>Conference</a:t>
            </a:r>
            <a:r>
              <a:rPr lang="fr-FR" sz="1100" dirty="0">
                <a:solidFill>
                  <a:srgbClr val="002060"/>
                </a:solidFill>
              </a:rPr>
              <a:t> on Network </a:t>
            </a:r>
            <a:r>
              <a:rPr lang="fr-FR" sz="1100" dirty="0" err="1">
                <a:solidFill>
                  <a:srgbClr val="002060"/>
                </a:solidFill>
              </a:rPr>
              <a:t>Softwarization</a:t>
            </a:r>
            <a:r>
              <a:rPr lang="fr-FR" sz="1100" dirty="0">
                <a:solidFill>
                  <a:srgbClr val="002060"/>
                </a:solidFill>
              </a:rPr>
              <a:t> (</a:t>
            </a:r>
            <a:r>
              <a:rPr lang="fr-FR" sz="1100" dirty="0" err="1">
                <a:solidFill>
                  <a:srgbClr val="002060"/>
                </a:solidFill>
              </a:rPr>
              <a:t>NetSoft</a:t>
            </a:r>
            <a:r>
              <a:rPr lang="fr-FR" sz="1100" dirty="0">
                <a:solidFill>
                  <a:srgbClr val="002060"/>
                </a:solidFill>
              </a:rPr>
              <a:t>), Milan, </a:t>
            </a:r>
            <a:r>
              <a:rPr lang="fr-FR" sz="1100" dirty="0" err="1">
                <a:solidFill>
                  <a:srgbClr val="002060"/>
                </a:solidFill>
              </a:rPr>
              <a:t>Italy</a:t>
            </a:r>
            <a:r>
              <a:rPr lang="fr-FR" sz="1100" dirty="0">
                <a:solidFill>
                  <a:srgbClr val="002060"/>
                </a:solidFill>
              </a:rPr>
              <a:t>, 2022, pp. 198-206, </a:t>
            </a:r>
            <a:r>
              <a:rPr lang="fr-FR" sz="1100" dirty="0" err="1">
                <a:solidFill>
                  <a:srgbClr val="002060"/>
                </a:solidFill>
              </a:rPr>
              <a:t>doi</a:t>
            </a:r>
            <a:r>
              <a:rPr lang="fr-FR" sz="1100" dirty="0">
                <a:solidFill>
                  <a:srgbClr val="002060"/>
                </a:solidFill>
              </a:rPr>
              <a:t>: 10.1109/NetSoft54395.2022.9844040</a:t>
            </a:r>
            <a:r>
              <a:rPr lang="fr-FR" sz="1100" dirty="0"/>
              <a:t>.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7829311-6356-8A28-DF44-9016A6FDD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217639"/>
              </p:ext>
            </p:extLst>
          </p:nvPr>
        </p:nvGraphicFramePr>
        <p:xfrm>
          <a:off x="2410919" y="2679519"/>
          <a:ext cx="7370161" cy="2263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5912">
                  <a:extLst>
                    <a:ext uri="{9D8B030D-6E8A-4147-A177-3AD203B41FA5}">
                      <a16:colId xmlns:a16="http://schemas.microsoft.com/office/drawing/2014/main" val="2377146703"/>
                    </a:ext>
                  </a:extLst>
                </a:gridCol>
                <a:gridCol w="4324249">
                  <a:extLst>
                    <a:ext uri="{9D8B030D-6E8A-4147-A177-3AD203B41FA5}">
                      <a16:colId xmlns:a16="http://schemas.microsoft.com/office/drawing/2014/main" val="1366667719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dirty="0"/>
                        <a:t>Paramètres fixe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1" dirty="0"/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128546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dirty="0"/>
                        <a:t>Taille des SFC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dirty="0"/>
                        <a:t>{5, 9, 15} micro-services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480448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dirty="0"/>
                        <a:t>Latence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dirty="0"/>
                        <a:t>[4-15] ms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39178542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dirty="0"/>
                        <a:t>Paramètres Variables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fr-FR" sz="1600" dirty="0"/>
                        <a:t>Valeurs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0924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dirty="0"/>
                        <a:t>Capacité Infrastructure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dirty="0"/>
                        <a:t>{+150%, 130%, 110%} x #Micro-services total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70291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dirty="0"/>
                        <a:t>Nombre de SFC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dirty="0"/>
                        <a:t>{15, 30, 50}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39511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dirty="0"/>
                        <a:t>Nombre de nœuds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dirty="0"/>
                        <a:t>{10, 14, 18}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352464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dirty="0"/>
                        <a:t>Nombre de scénarios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dirty="0"/>
                        <a:t>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105147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dirty="0"/>
                        <a:t>Nombre d’itérations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dirty="0"/>
                        <a:t>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45297600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27BB68-BF15-D035-541A-37212D13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91F2-0F7D-4C84-8049-DD9827954C9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025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9C3AE-6965-A7B3-0EC7-7BCD485AD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des résultats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D150EA-BEE9-216C-B1B8-F775037A9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2" y="1066800"/>
            <a:ext cx="11577126" cy="5386536"/>
          </a:xfrm>
        </p:spPr>
        <p:txBody>
          <a:bodyPr/>
          <a:lstStyle/>
          <a:p>
            <a:r>
              <a:rPr lang="fr-FR" dirty="0"/>
              <a:t>Taux de SFC dépassant la latence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dirty="0"/>
              <a:t>La capacité des nœuds influence, très peu, le taux de SFC dépassant la latence</a:t>
            </a:r>
          </a:p>
          <a:p>
            <a:pPr lvl="1"/>
            <a:r>
              <a:rPr lang="fr-FR" dirty="0"/>
              <a:t>Plus le nombre de SFC/nœuds est important plus le taux de dépassement est faible</a:t>
            </a:r>
          </a:p>
          <a:p>
            <a:r>
              <a:rPr lang="fr-FR" dirty="0"/>
              <a:t>Moyenne</a:t>
            </a:r>
            <a:r>
              <a:rPr lang="fr-FR" baseline="0" dirty="0"/>
              <a:t> du nombre de micro-services fonctionnant en parallèle </a:t>
            </a:r>
          </a:p>
          <a:p>
            <a:pPr lvl="1"/>
            <a:endParaRPr lang="fr-FR" baseline="0" dirty="0"/>
          </a:p>
          <a:p>
            <a:pPr lvl="1"/>
            <a:endParaRPr lang="fr-FR" dirty="0"/>
          </a:p>
          <a:p>
            <a:pPr lvl="1"/>
            <a:endParaRPr lang="fr-FR" baseline="0" dirty="0"/>
          </a:p>
          <a:p>
            <a:pPr lvl="1"/>
            <a:endParaRPr lang="fr-FR" baseline="0" dirty="0"/>
          </a:p>
          <a:p>
            <a:pPr lvl="1"/>
            <a:endParaRPr lang="fr-FR" dirty="0"/>
          </a:p>
          <a:p>
            <a:pPr lvl="1"/>
            <a:r>
              <a:rPr lang="fr-FR" dirty="0"/>
              <a:t>L’heuristique n’arrive pas à gérer correctement le parallélisme des micro-services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264A60F-EB24-2F28-1209-78926437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8747" y="6559673"/>
            <a:ext cx="1357941" cy="247502"/>
          </a:xfrm>
        </p:spPr>
        <p:txBody>
          <a:bodyPr/>
          <a:lstStyle/>
          <a:p>
            <a:fld id="{067C91F2-0F7D-4C84-8049-DD9827954C93}" type="slidenum">
              <a:rPr lang="fr-FR" smtClean="0"/>
              <a:t>15</a:t>
            </a:fld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BCF32125-373E-5407-B6C8-7778F06934C5}"/>
              </a:ext>
            </a:extLst>
          </p:cNvPr>
          <p:cNvGrpSpPr/>
          <p:nvPr/>
        </p:nvGrpSpPr>
        <p:grpSpPr>
          <a:xfrm>
            <a:off x="794281" y="1510264"/>
            <a:ext cx="10603437" cy="1918736"/>
            <a:chOff x="0" y="1933954"/>
            <a:chExt cx="12192000" cy="2394888"/>
          </a:xfrm>
        </p:grpSpPr>
        <p:graphicFrame>
          <p:nvGraphicFramePr>
            <p:cNvPr id="8" name="Graphique 7">
              <a:extLst>
                <a:ext uri="{FF2B5EF4-FFF2-40B4-BE49-F238E27FC236}">
                  <a16:creationId xmlns:a16="http://schemas.microsoft.com/office/drawing/2014/main" id="{A2B6D813-080F-79B5-D78D-18920727FB0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19739388"/>
                </p:ext>
              </p:extLst>
            </p:nvPr>
          </p:nvGraphicFramePr>
          <p:xfrm>
            <a:off x="0" y="1933954"/>
            <a:ext cx="4000500" cy="21788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5" name="Graphique 4">
              <a:extLst>
                <a:ext uri="{FF2B5EF4-FFF2-40B4-BE49-F238E27FC236}">
                  <a16:creationId xmlns:a16="http://schemas.microsoft.com/office/drawing/2014/main" id="{862A5F30-BEE7-9C89-B0AA-4EDE2E765E5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30126466"/>
                </p:ext>
              </p:extLst>
            </p:nvPr>
          </p:nvGraphicFramePr>
          <p:xfrm>
            <a:off x="4095750" y="1933954"/>
            <a:ext cx="4000500" cy="21788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Graphique 5">
              <a:extLst>
                <a:ext uri="{FF2B5EF4-FFF2-40B4-BE49-F238E27FC236}">
                  <a16:creationId xmlns:a16="http://schemas.microsoft.com/office/drawing/2014/main" id="{B1BB68AA-C821-DDBB-0660-96F9BCF1942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25859943"/>
                </p:ext>
              </p:extLst>
            </p:nvPr>
          </p:nvGraphicFramePr>
          <p:xfrm>
            <a:off x="8191500" y="1933954"/>
            <a:ext cx="4000500" cy="21788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9" name="Graphique 8">
              <a:extLst>
                <a:ext uri="{FF2B5EF4-FFF2-40B4-BE49-F238E27FC236}">
                  <a16:creationId xmlns:a16="http://schemas.microsoft.com/office/drawing/2014/main" id="{012BA408-FC4D-553A-43D1-005024939F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33305324"/>
                </p:ext>
              </p:extLst>
            </p:nvPr>
          </p:nvGraphicFramePr>
          <p:xfrm>
            <a:off x="3342462" y="2407645"/>
            <a:ext cx="5754946" cy="19211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9C6C33E9-9671-AB06-CBCC-97143E4C3E70}"/>
              </a:ext>
            </a:extLst>
          </p:cNvPr>
          <p:cNvGrpSpPr/>
          <p:nvPr/>
        </p:nvGrpSpPr>
        <p:grpSpPr>
          <a:xfrm>
            <a:off x="794281" y="4774350"/>
            <a:ext cx="10509960" cy="1602229"/>
            <a:chOff x="0" y="2118941"/>
            <a:chExt cx="12192000" cy="2019672"/>
          </a:xfrm>
        </p:grpSpPr>
        <p:graphicFrame>
          <p:nvGraphicFramePr>
            <p:cNvPr id="17" name="Graphique 16">
              <a:extLst>
                <a:ext uri="{FF2B5EF4-FFF2-40B4-BE49-F238E27FC236}">
                  <a16:creationId xmlns:a16="http://schemas.microsoft.com/office/drawing/2014/main" id="{25704FFD-D4B4-9608-1429-78804233577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69214872"/>
                </p:ext>
              </p:extLst>
            </p:nvPr>
          </p:nvGraphicFramePr>
          <p:xfrm>
            <a:off x="0" y="2118941"/>
            <a:ext cx="4000500" cy="20196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8" name="Graphique 17">
              <a:extLst>
                <a:ext uri="{FF2B5EF4-FFF2-40B4-BE49-F238E27FC236}">
                  <a16:creationId xmlns:a16="http://schemas.microsoft.com/office/drawing/2014/main" id="{091C505F-A7B1-CB0D-35F2-36154B0D276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40794785"/>
                </p:ext>
              </p:extLst>
            </p:nvPr>
          </p:nvGraphicFramePr>
          <p:xfrm>
            <a:off x="4095750" y="2118941"/>
            <a:ext cx="4000500" cy="20196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9" name="Graphique 18">
              <a:extLst>
                <a:ext uri="{FF2B5EF4-FFF2-40B4-BE49-F238E27FC236}">
                  <a16:creationId xmlns:a16="http://schemas.microsoft.com/office/drawing/2014/main" id="{40F1C638-3A3B-B52A-1F38-72FD6E2D37C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04360614"/>
                </p:ext>
              </p:extLst>
            </p:nvPr>
          </p:nvGraphicFramePr>
          <p:xfrm>
            <a:off x="8191500" y="2118941"/>
            <a:ext cx="4000500" cy="20196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73501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D1AE0082-C47C-B300-3FC4-037ED043C16F}"/>
              </a:ext>
            </a:extLst>
          </p:cNvPr>
          <p:cNvSpPr txBox="1"/>
          <p:nvPr/>
        </p:nvSpPr>
        <p:spPr>
          <a:xfrm>
            <a:off x="10306062" y="6201596"/>
            <a:ext cx="152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Emplacement </a:t>
            </a:r>
          </a:p>
          <a:p>
            <a:r>
              <a:rPr lang="fr-FR" sz="1400" dirty="0"/>
              <a:t>Micro-service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847AA1-5BDF-6630-ADED-305175ED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Modification 1 : Parallélisme durant le déploiement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03808F-C3D4-8EEE-E53C-C870E2847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Adapter le placement des micro-services selon leur aptitude à fonctionner en parallèle</a:t>
            </a:r>
          </a:p>
          <a:p>
            <a:r>
              <a:rPr lang="fr-FR" dirty="0"/>
              <a:t>Nouvelle approche de placement de micro-services [annexe 2]</a:t>
            </a:r>
          </a:p>
          <a:p>
            <a:pPr lvl="1"/>
            <a:r>
              <a:rPr lang="fr-FR" dirty="0"/>
              <a:t>Le placement de chaque micro-service se fait en fonction du/des micro-service(s) précédent(s) </a:t>
            </a:r>
          </a:p>
          <a:p>
            <a:pPr lvl="2"/>
            <a:r>
              <a:rPr lang="fr-FR" dirty="0"/>
              <a:t>Si le/les micro-service(s) précédent(s) est/sont parallélisable(s) avec le micro-service à déployer </a:t>
            </a:r>
            <a:r>
              <a:rPr lang="fr-FR" dirty="0">
                <a:sym typeface="Wingdings" panose="05000000000000000000" pitchFamily="2" charset="2"/>
              </a:rPr>
              <a:t> ils seront déployés ensemble sur le nœud pouvant les accueillir (dans la mesure de la capacité des nœuds)</a:t>
            </a:r>
          </a:p>
          <a:p>
            <a:r>
              <a:rPr lang="fr-FR" dirty="0">
                <a:sym typeface="Wingdings" panose="05000000000000000000" pitchFamily="2" charset="2"/>
              </a:rPr>
              <a:t>Exemple : déploiement du micro-service B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</p:txBody>
      </p:sp>
      <p:sp>
        <p:nvSpPr>
          <p:cNvPr id="5" name="Croix 4">
            <a:extLst>
              <a:ext uri="{FF2B5EF4-FFF2-40B4-BE49-F238E27FC236}">
                <a16:creationId xmlns:a16="http://schemas.microsoft.com/office/drawing/2014/main" id="{3312D3CD-0BB9-F7EC-1EA8-7CB548DB105B}"/>
              </a:ext>
            </a:extLst>
          </p:cNvPr>
          <p:cNvSpPr/>
          <p:nvPr/>
        </p:nvSpPr>
        <p:spPr>
          <a:xfrm>
            <a:off x="4923604" y="4014465"/>
            <a:ext cx="266008" cy="263997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D6F51D1-8C69-F596-4817-A1C0FC4A2848}"/>
              </a:ext>
            </a:extLst>
          </p:cNvPr>
          <p:cNvCxnSpPr>
            <a:cxnSpLocks/>
          </p:cNvCxnSpPr>
          <p:nvPr/>
        </p:nvCxnSpPr>
        <p:spPr>
          <a:xfrm flipH="1">
            <a:off x="7916529" y="4107182"/>
            <a:ext cx="625549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3565AD29-7BBD-033F-FBCE-8CB9F290EA1C}"/>
              </a:ext>
            </a:extLst>
          </p:cNvPr>
          <p:cNvSpPr/>
          <p:nvPr/>
        </p:nvSpPr>
        <p:spPr>
          <a:xfrm>
            <a:off x="6859268" y="3646062"/>
            <a:ext cx="1076130" cy="1045738"/>
          </a:xfrm>
          <a:prstGeom prst="ellipse">
            <a:avLst/>
          </a:prstGeom>
          <a:solidFill>
            <a:srgbClr val="FFC999"/>
          </a:solidFill>
          <a:ln>
            <a:solidFill>
              <a:srgbClr val="FFC99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Hexagone 13">
            <a:extLst>
              <a:ext uri="{FF2B5EF4-FFF2-40B4-BE49-F238E27FC236}">
                <a16:creationId xmlns:a16="http://schemas.microsoft.com/office/drawing/2014/main" id="{FB4DFE0F-2320-D66A-3241-D66992548A4B}"/>
              </a:ext>
            </a:extLst>
          </p:cNvPr>
          <p:cNvSpPr/>
          <p:nvPr/>
        </p:nvSpPr>
        <p:spPr>
          <a:xfrm>
            <a:off x="7113287" y="3940668"/>
            <a:ext cx="568091" cy="527995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0B335E5-FEAF-7965-2DC8-C3B0149A44CD}"/>
              </a:ext>
            </a:extLst>
          </p:cNvPr>
          <p:cNvSpPr/>
          <p:nvPr/>
        </p:nvSpPr>
        <p:spPr>
          <a:xfrm>
            <a:off x="8548475" y="3646062"/>
            <a:ext cx="1076130" cy="1045738"/>
          </a:xfrm>
          <a:prstGeom prst="ellipse">
            <a:avLst/>
          </a:prstGeom>
          <a:solidFill>
            <a:srgbClr val="FFC999"/>
          </a:solidFill>
          <a:ln>
            <a:solidFill>
              <a:srgbClr val="FFC99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Hexagone 15">
            <a:extLst>
              <a:ext uri="{FF2B5EF4-FFF2-40B4-BE49-F238E27FC236}">
                <a16:creationId xmlns:a16="http://schemas.microsoft.com/office/drawing/2014/main" id="{F0F92FA3-AEF7-89B3-6B7F-9A9D7CEADDA5}"/>
              </a:ext>
            </a:extLst>
          </p:cNvPr>
          <p:cNvSpPr/>
          <p:nvPr/>
        </p:nvSpPr>
        <p:spPr>
          <a:xfrm>
            <a:off x="8805487" y="3936930"/>
            <a:ext cx="568091" cy="527995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B24B5699-2ED4-3A3C-228D-0674F1363BE4}"/>
              </a:ext>
            </a:extLst>
          </p:cNvPr>
          <p:cNvGrpSpPr/>
          <p:nvPr/>
        </p:nvGrpSpPr>
        <p:grpSpPr>
          <a:xfrm>
            <a:off x="1458420" y="3486482"/>
            <a:ext cx="2744135" cy="1293834"/>
            <a:chOff x="9114501" y="4471774"/>
            <a:chExt cx="2744135" cy="1293834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0D80D49B-8E5D-2392-2B1F-1B1F72C2D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3" t="19569" r="90729" b="59954"/>
            <a:stretch/>
          </p:blipFill>
          <p:spPr>
            <a:xfrm>
              <a:off x="9114501" y="4857312"/>
              <a:ext cx="571500" cy="571500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561DA645-2C93-8713-BF4C-1B03FE1B27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79" t="19842" r="1743" b="59681"/>
            <a:stretch/>
          </p:blipFill>
          <p:spPr>
            <a:xfrm>
              <a:off x="11287136" y="4857698"/>
              <a:ext cx="571500" cy="571500"/>
            </a:xfrm>
            <a:prstGeom prst="rect">
              <a:avLst/>
            </a:prstGeom>
          </p:spPr>
        </p:pic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5E7C0F28-7AB5-ABAD-AE22-ACFC7B111C62}"/>
                </a:ext>
              </a:extLst>
            </p:cNvPr>
            <p:cNvCxnSpPr>
              <a:cxnSpLocks/>
              <a:stCxn id="18" idx="3"/>
              <a:endCxn id="37" idx="3"/>
            </p:cNvCxnSpPr>
            <p:nvPr/>
          </p:nvCxnSpPr>
          <p:spPr>
            <a:xfrm flipV="1">
              <a:off x="9686001" y="4735772"/>
              <a:ext cx="390486" cy="4072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03433E7C-DDDD-CA9F-8D7A-B43AA28EE323}"/>
                </a:ext>
              </a:extLst>
            </p:cNvPr>
            <p:cNvCxnSpPr>
              <a:cxnSpLocks/>
              <a:stCxn id="18" idx="3"/>
              <a:endCxn id="33" idx="3"/>
            </p:cNvCxnSpPr>
            <p:nvPr/>
          </p:nvCxnSpPr>
          <p:spPr>
            <a:xfrm>
              <a:off x="9686001" y="5143062"/>
              <a:ext cx="389274" cy="3555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97397C84-4529-1155-C869-09B02340895C}"/>
                </a:ext>
              </a:extLst>
            </p:cNvPr>
            <p:cNvGrpSpPr/>
            <p:nvPr/>
          </p:nvGrpSpPr>
          <p:grpSpPr>
            <a:xfrm>
              <a:off x="9838929" y="4471774"/>
              <a:ext cx="1036625" cy="544344"/>
              <a:chOff x="1115954" y="2032277"/>
              <a:chExt cx="1036625" cy="544344"/>
            </a:xfrm>
          </p:grpSpPr>
          <p:sp>
            <p:nvSpPr>
              <p:cNvPr id="37" name="Hexagone 36">
                <a:extLst>
                  <a:ext uri="{FF2B5EF4-FFF2-40B4-BE49-F238E27FC236}">
                    <a16:creationId xmlns:a16="http://schemas.microsoft.com/office/drawing/2014/main" id="{E1F4EC6A-9DC9-CCE3-777C-62F11214EBA9}"/>
                  </a:ext>
                </a:extLst>
              </p:cNvPr>
              <p:cNvSpPr/>
              <p:nvPr/>
            </p:nvSpPr>
            <p:spPr>
              <a:xfrm>
                <a:off x="1353512" y="2032277"/>
                <a:ext cx="568091" cy="527995"/>
              </a:xfrm>
              <a:prstGeom prst="hexagon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50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FD93362-CB1E-C1B0-A268-9E6E624015DF}"/>
                  </a:ext>
                </a:extLst>
              </p:cNvPr>
              <p:cNvSpPr/>
              <p:nvPr/>
            </p:nvSpPr>
            <p:spPr>
              <a:xfrm>
                <a:off x="1115954" y="2161123"/>
                <a:ext cx="1036625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50" dirty="0"/>
                  <a:t>Modifier</a:t>
                </a:r>
              </a:p>
              <a:p>
                <a:pPr algn="ctr"/>
                <a:r>
                  <a:rPr lang="en-US" sz="1050" dirty="0"/>
                  <a:t>A</a:t>
                </a: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7860C5C5-A9D7-A992-4BD5-D420D987A80C}"/>
                </a:ext>
              </a:extLst>
            </p:cNvPr>
            <p:cNvGrpSpPr/>
            <p:nvPr/>
          </p:nvGrpSpPr>
          <p:grpSpPr>
            <a:xfrm>
              <a:off x="9847005" y="5234638"/>
              <a:ext cx="1036625" cy="530970"/>
              <a:chOff x="1901974" y="2211603"/>
              <a:chExt cx="1036625" cy="530970"/>
            </a:xfrm>
          </p:grpSpPr>
          <p:sp>
            <p:nvSpPr>
              <p:cNvPr id="33" name="Hexagone 32">
                <a:extLst>
                  <a:ext uri="{FF2B5EF4-FFF2-40B4-BE49-F238E27FC236}">
                    <a16:creationId xmlns:a16="http://schemas.microsoft.com/office/drawing/2014/main" id="{7CE2888C-BA8A-D267-E74A-5DD38BFB5C97}"/>
                  </a:ext>
                </a:extLst>
              </p:cNvPr>
              <p:cNvSpPr/>
              <p:nvPr/>
            </p:nvSpPr>
            <p:spPr>
              <a:xfrm>
                <a:off x="2130244" y="2211603"/>
                <a:ext cx="568091" cy="527995"/>
              </a:xfrm>
              <a:prstGeom prst="hexagon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50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EA771A1-3C10-A686-3FF5-ED55559A2B27}"/>
                  </a:ext>
                </a:extLst>
              </p:cNvPr>
              <p:cNvSpPr/>
              <p:nvPr/>
            </p:nvSpPr>
            <p:spPr>
              <a:xfrm>
                <a:off x="1901974" y="2327075"/>
                <a:ext cx="1036625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50" dirty="0"/>
                  <a:t>Modifier </a:t>
                </a:r>
              </a:p>
              <a:p>
                <a:pPr algn="ctr"/>
                <a:r>
                  <a:rPr lang="en-US" sz="1050" dirty="0"/>
                  <a:t>B</a:t>
                </a:r>
              </a:p>
            </p:txBody>
          </p:sp>
        </p:grp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0EE971A3-5D88-C8A8-64FE-EF8053732FEA}"/>
                </a:ext>
              </a:extLst>
            </p:cNvPr>
            <p:cNvCxnSpPr>
              <a:stCxn id="37" idx="0"/>
              <a:endCxn id="19" idx="1"/>
            </p:cNvCxnSpPr>
            <p:nvPr/>
          </p:nvCxnSpPr>
          <p:spPr>
            <a:xfrm>
              <a:off x="10644578" y="4735772"/>
              <a:ext cx="642558" cy="407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08254460-928E-ECB6-B368-2DCD553A3ED2}"/>
                </a:ext>
              </a:extLst>
            </p:cNvPr>
            <p:cNvCxnSpPr>
              <a:stCxn id="33" idx="0"/>
              <a:endCxn id="19" idx="1"/>
            </p:cNvCxnSpPr>
            <p:nvPr/>
          </p:nvCxnSpPr>
          <p:spPr>
            <a:xfrm flipV="1">
              <a:off x="10643366" y="5143448"/>
              <a:ext cx="643770" cy="355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EFC6384-A742-4A36-A592-8DB01B2F09DA}"/>
              </a:ext>
            </a:extLst>
          </p:cNvPr>
          <p:cNvSpPr/>
          <p:nvPr/>
        </p:nvSpPr>
        <p:spPr>
          <a:xfrm>
            <a:off x="1996480" y="4911305"/>
            <a:ext cx="1409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SFC </a:t>
            </a:r>
            <a:r>
              <a:rPr lang="fr-FR" sz="1400" b="1" dirty="0"/>
              <a:t>prétraitée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881EDD45-FDFF-0632-A41D-E710131A9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t="19569" r="90729" b="59954"/>
          <a:stretch/>
        </p:blipFill>
        <p:spPr>
          <a:xfrm>
            <a:off x="5732153" y="3877669"/>
            <a:ext cx="571500" cy="57150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775D9849-AF89-BBF2-83B6-E31E29C17A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9" t="19842" r="1743" b="59681"/>
          <a:stretch/>
        </p:blipFill>
        <p:spPr>
          <a:xfrm>
            <a:off x="10417885" y="3872020"/>
            <a:ext cx="571500" cy="571500"/>
          </a:xfrm>
          <a:prstGeom prst="rect">
            <a:avLst/>
          </a:prstGeom>
        </p:spPr>
      </p:pic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07E69E02-4E71-E12C-3401-EB860CE95DFB}"/>
              </a:ext>
            </a:extLst>
          </p:cNvPr>
          <p:cNvCxnSpPr>
            <a:cxnSpLocks/>
            <a:stCxn id="40" idx="3"/>
            <a:endCxn id="13" idx="2"/>
          </p:cNvCxnSpPr>
          <p:nvPr/>
        </p:nvCxnSpPr>
        <p:spPr>
          <a:xfrm>
            <a:off x="6303653" y="4163419"/>
            <a:ext cx="555615" cy="5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14F09A9C-E3EA-C6D7-81AE-2439974F23A1}"/>
              </a:ext>
            </a:extLst>
          </p:cNvPr>
          <p:cNvCxnSpPr>
            <a:cxnSpLocks/>
            <a:stCxn id="15" idx="6"/>
            <a:endCxn id="41" idx="1"/>
          </p:cNvCxnSpPr>
          <p:nvPr/>
        </p:nvCxnSpPr>
        <p:spPr>
          <a:xfrm flipV="1">
            <a:off x="9624605" y="4157770"/>
            <a:ext cx="793280" cy="11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302236AC-2E64-BF0F-D57C-B7D19A1C1FE0}"/>
              </a:ext>
            </a:extLst>
          </p:cNvPr>
          <p:cNvSpPr/>
          <p:nvPr/>
        </p:nvSpPr>
        <p:spPr>
          <a:xfrm>
            <a:off x="7457041" y="4897951"/>
            <a:ext cx="13484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/>
              <a:t>Infrastructure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C1BC010-90AC-3F4F-E497-772E986F8385}"/>
              </a:ext>
            </a:extLst>
          </p:cNvPr>
          <p:cNvGrpSpPr/>
          <p:nvPr/>
        </p:nvGrpSpPr>
        <p:grpSpPr>
          <a:xfrm>
            <a:off x="3004118" y="5344427"/>
            <a:ext cx="5257232" cy="1449103"/>
            <a:chOff x="3004118" y="5344427"/>
            <a:chExt cx="5257232" cy="1449103"/>
          </a:xfrm>
        </p:grpSpPr>
        <p:cxnSp>
          <p:nvCxnSpPr>
            <p:cNvPr id="64" name="Connecteur droit avec flèche 63">
              <a:extLst>
                <a:ext uri="{FF2B5EF4-FFF2-40B4-BE49-F238E27FC236}">
                  <a16:creationId xmlns:a16="http://schemas.microsoft.com/office/drawing/2014/main" id="{E0A255C4-3675-6EBE-9F32-12E662A91F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8494" y="5805547"/>
              <a:ext cx="625549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7F2D5C2D-438D-E56D-DCA8-28A76AF878FD}"/>
                </a:ext>
              </a:extLst>
            </p:cNvPr>
            <p:cNvSpPr/>
            <p:nvPr/>
          </p:nvSpPr>
          <p:spPr>
            <a:xfrm>
              <a:off x="4131233" y="5344427"/>
              <a:ext cx="1076130" cy="1045738"/>
            </a:xfrm>
            <a:prstGeom prst="ellipse">
              <a:avLst/>
            </a:prstGeom>
            <a:solidFill>
              <a:srgbClr val="FFC999"/>
            </a:solidFill>
            <a:ln>
              <a:solidFill>
                <a:srgbClr val="FFC99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66" name="Hexagone 65">
              <a:extLst>
                <a:ext uri="{FF2B5EF4-FFF2-40B4-BE49-F238E27FC236}">
                  <a16:creationId xmlns:a16="http://schemas.microsoft.com/office/drawing/2014/main" id="{7976DB5C-14A9-3B8D-41EA-B9E5F136F44D}"/>
                </a:ext>
              </a:extLst>
            </p:cNvPr>
            <p:cNvSpPr/>
            <p:nvPr/>
          </p:nvSpPr>
          <p:spPr>
            <a:xfrm>
              <a:off x="4385252" y="5639033"/>
              <a:ext cx="568091" cy="527995"/>
            </a:xfrm>
            <a:prstGeom prst="hex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7E604906-3A9E-A921-02D1-989E323E1637}"/>
                </a:ext>
              </a:extLst>
            </p:cNvPr>
            <p:cNvSpPr/>
            <p:nvPr/>
          </p:nvSpPr>
          <p:spPr>
            <a:xfrm>
              <a:off x="5820440" y="5344427"/>
              <a:ext cx="1076130" cy="1045738"/>
            </a:xfrm>
            <a:prstGeom prst="ellipse">
              <a:avLst/>
            </a:prstGeom>
            <a:solidFill>
              <a:srgbClr val="FFC999"/>
            </a:solidFill>
            <a:ln>
              <a:solidFill>
                <a:srgbClr val="FFC99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68" name="Hexagone 67">
              <a:extLst>
                <a:ext uri="{FF2B5EF4-FFF2-40B4-BE49-F238E27FC236}">
                  <a16:creationId xmlns:a16="http://schemas.microsoft.com/office/drawing/2014/main" id="{9AC0735F-FF1C-29AE-1334-D6ACB505E002}"/>
                </a:ext>
              </a:extLst>
            </p:cNvPr>
            <p:cNvSpPr/>
            <p:nvPr/>
          </p:nvSpPr>
          <p:spPr>
            <a:xfrm>
              <a:off x="6077452" y="5635295"/>
              <a:ext cx="568091" cy="527995"/>
            </a:xfrm>
            <a:prstGeom prst="hex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69" name="Image 68">
              <a:extLst>
                <a:ext uri="{FF2B5EF4-FFF2-40B4-BE49-F238E27FC236}">
                  <a16:creationId xmlns:a16="http://schemas.microsoft.com/office/drawing/2014/main" id="{2B667550-964D-C71D-BC59-B150FAAAC3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3" t="19569" r="90729" b="59954"/>
            <a:stretch/>
          </p:blipFill>
          <p:spPr>
            <a:xfrm>
              <a:off x="3004118" y="5576034"/>
              <a:ext cx="571500" cy="571500"/>
            </a:xfrm>
            <a:prstGeom prst="rect">
              <a:avLst/>
            </a:prstGeom>
          </p:spPr>
        </p:pic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D1066713-01CB-E0C0-9F45-92CB86ECE6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79" t="19842" r="1743" b="59681"/>
            <a:stretch/>
          </p:blipFill>
          <p:spPr>
            <a:xfrm>
              <a:off x="7689850" y="5570385"/>
              <a:ext cx="571500" cy="571500"/>
            </a:xfrm>
            <a:prstGeom prst="rect">
              <a:avLst/>
            </a:prstGeom>
          </p:spPr>
        </p:pic>
        <p:cxnSp>
          <p:nvCxnSpPr>
            <p:cNvPr id="71" name="Connecteur droit avec flèche 70">
              <a:extLst>
                <a:ext uri="{FF2B5EF4-FFF2-40B4-BE49-F238E27FC236}">
                  <a16:creationId xmlns:a16="http://schemas.microsoft.com/office/drawing/2014/main" id="{511993DC-7F4E-61AB-316E-6181E1AA8DB5}"/>
                </a:ext>
              </a:extLst>
            </p:cNvPr>
            <p:cNvCxnSpPr>
              <a:cxnSpLocks/>
              <a:stCxn id="69" idx="3"/>
              <a:endCxn id="65" idx="2"/>
            </p:cNvCxnSpPr>
            <p:nvPr/>
          </p:nvCxnSpPr>
          <p:spPr>
            <a:xfrm>
              <a:off x="3575618" y="5861784"/>
              <a:ext cx="555615" cy="55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avec flèche 71">
              <a:extLst>
                <a:ext uri="{FF2B5EF4-FFF2-40B4-BE49-F238E27FC236}">
                  <a16:creationId xmlns:a16="http://schemas.microsoft.com/office/drawing/2014/main" id="{D6659757-620E-D131-8F7B-32649F449E5D}"/>
                </a:ext>
              </a:extLst>
            </p:cNvPr>
            <p:cNvCxnSpPr>
              <a:cxnSpLocks/>
              <a:stCxn id="67" idx="6"/>
              <a:endCxn id="70" idx="1"/>
            </p:cNvCxnSpPr>
            <p:nvPr/>
          </p:nvCxnSpPr>
          <p:spPr>
            <a:xfrm flipV="1">
              <a:off x="6896570" y="5856135"/>
              <a:ext cx="793280" cy="11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591E467-461E-050C-CFEF-452628BE59C9}"/>
                </a:ext>
              </a:extLst>
            </p:cNvPr>
            <p:cNvSpPr/>
            <p:nvPr/>
          </p:nvSpPr>
          <p:spPr>
            <a:xfrm>
              <a:off x="4923604" y="6485753"/>
              <a:ext cx="13484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b="1" dirty="0"/>
                <a:t>Déploiement </a:t>
              </a:r>
            </a:p>
          </p:txBody>
        </p:sp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id="{11E68AAD-4D32-A4EB-656A-AD091B7A87CC}"/>
                </a:ext>
              </a:extLst>
            </p:cNvPr>
            <p:cNvGrpSpPr/>
            <p:nvPr/>
          </p:nvGrpSpPr>
          <p:grpSpPr>
            <a:xfrm>
              <a:off x="4167460" y="5613890"/>
              <a:ext cx="1036625" cy="540567"/>
              <a:chOff x="4298222" y="5322932"/>
              <a:chExt cx="1036625" cy="540567"/>
            </a:xfrm>
          </p:grpSpPr>
          <p:sp>
            <p:nvSpPr>
              <p:cNvPr id="74" name="Hexagone 73">
                <a:extLst>
                  <a:ext uri="{FF2B5EF4-FFF2-40B4-BE49-F238E27FC236}">
                    <a16:creationId xmlns:a16="http://schemas.microsoft.com/office/drawing/2014/main" id="{57D2A1E0-03CC-189E-890F-FDCB59D01EEC}"/>
                  </a:ext>
                </a:extLst>
              </p:cNvPr>
              <p:cNvSpPr/>
              <p:nvPr/>
            </p:nvSpPr>
            <p:spPr>
              <a:xfrm>
                <a:off x="4516014" y="5322932"/>
                <a:ext cx="568091" cy="527995"/>
              </a:xfrm>
              <a:prstGeom prst="hexagon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50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A0D7A1B0-F23A-F017-BC27-D15084DB84E7}"/>
                  </a:ext>
                </a:extLst>
              </p:cNvPr>
              <p:cNvSpPr/>
              <p:nvPr/>
            </p:nvSpPr>
            <p:spPr>
              <a:xfrm>
                <a:off x="4298222" y="5448001"/>
                <a:ext cx="1036625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50" dirty="0"/>
                  <a:t>Modifier</a:t>
                </a:r>
              </a:p>
              <a:p>
                <a:pPr algn="ctr"/>
                <a:r>
                  <a:rPr lang="en-US" sz="1050" dirty="0"/>
                  <a:t>A</a:t>
                </a:r>
              </a:p>
            </p:txBody>
          </p:sp>
        </p:grpSp>
        <p:grpSp>
          <p:nvGrpSpPr>
            <p:cNvPr id="79" name="Groupe 78">
              <a:extLst>
                <a:ext uri="{FF2B5EF4-FFF2-40B4-BE49-F238E27FC236}">
                  <a16:creationId xmlns:a16="http://schemas.microsoft.com/office/drawing/2014/main" id="{39AFAC94-9686-04BC-20FD-77453224C8D8}"/>
                </a:ext>
              </a:extLst>
            </p:cNvPr>
            <p:cNvGrpSpPr/>
            <p:nvPr/>
          </p:nvGrpSpPr>
          <p:grpSpPr>
            <a:xfrm>
              <a:off x="5866342" y="5632320"/>
              <a:ext cx="1036625" cy="530970"/>
              <a:chOff x="5997104" y="5341362"/>
              <a:chExt cx="1036625" cy="530970"/>
            </a:xfrm>
          </p:grpSpPr>
          <p:sp>
            <p:nvSpPr>
              <p:cNvPr id="76" name="Hexagone 75">
                <a:extLst>
                  <a:ext uri="{FF2B5EF4-FFF2-40B4-BE49-F238E27FC236}">
                    <a16:creationId xmlns:a16="http://schemas.microsoft.com/office/drawing/2014/main" id="{8D30BF2F-1A31-1919-5788-05EEB1B0F647}"/>
                  </a:ext>
                </a:extLst>
              </p:cNvPr>
              <p:cNvSpPr/>
              <p:nvPr/>
            </p:nvSpPr>
            <p:spPr>
              <a:xfrm>
                <a:off x="6225374" y="5341362"/>
                <a:ext cx="568091" cy="527995"/>
              </a:xfrm>
              <a:prstGeom prst="hexagon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50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D99DB52-8F28-139E-8F49-DA52FCD8C4F5}"/>
                  </a:ext>
                </a:extLst>
              </p:cNvPr>
              <p:cNvSpPr/>
              <p:nvPr/>
            </p:nvSpPr>
            <p:spPr>
              <a:xfrm>
                <a:off x="5997104" y="5456834"/>
                <a:ext cx="1036625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50" dirty="0"/>
                  <a:t>Modifier </a:t>
                </a:r>
              </a:p>
              <a:p>
                <a:pPr algn="ctr"/>
                <a:r>
                  <a:rPr lang="en-US" sz="1050" dirty="0"/>
                  <a:t>B</a:t>
                </a:r>
              </a:p>
            </p:txBody>
          </p:sp>
        </p:grp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386DB5AC-5D96-B1B0-75CC-C39E66310935}"/>
              </a:ext>
            </a:extLst>
          </p:cNvPr>
          <p:cNvGrpSpPr/>
          <p:nvPr/>
        </p:nvGrpSpPr>
        <p:grpSpPr>
          <a:xfrm>
            <a:off x="6896570" y="3939144"/>
            <a:ext cx="1036625" cy="540567"/>
            <a:chOff x="4298222" y="5322932"/>
            <a:chExt cx="1036625" cy="540567"/>
          </a:xfrm>
        </p:grpSpPr>
        <p:sp>
          <p:nvSpPr>
            <p:cNvPr id="81" name="Hexagone 80">
              <a:extLst>
                <a:ext uri="{FF2B5EF4-FFF2-40B4-BE49-F238E27FC236}">
                  <a16:creationId xmlns:a16="http://schemas.microsoft.com/office/drawing/2014/main" id="{F6A411B5-67B3-ACA4-8638-610603D80D86}"/>
                </a:ext>
              </a:extLst>
            </p:cNvPr>
            <p:cNvSpPr/>
            <p:nvPr/>
          </p:nvSpPr>
          <p:spPr>
            <a:xfrm>
              <a:off x="4516014" y="5322932"/>
              <a:ext cx="568091" cy="527995"/>
            </a:xfrm>
            <a:prstGeom prst="hexagon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500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0FFCBCF-F513-FA5A-4A64-8C6EB08C6F73}"/>
                </a:ext>
              </a:extLst>
            </p:cNvPr>
            <p:cNvSpPr/>
            <p:nvPr/>
          </p:nvSpPr>
          <p:spPr>
            <a:xfrm>
              <a:off x="4298222" y="5448001"/>
              <a:ext cx="1036625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/>
                <a:t>Modifier</a:t>
              </a:r>
            </a:p>
            <a:p>
              <a:pPr algn="ctr"/>
              <a:r>
                <a:rPr lang="en-US" sz="1050" dirty="0"/>
                <a:t>A</a:t>
              </a:r>
            </a:p>
          </p:txBody>
        </p:sp>
      </p:grpSp>
      <p:sp>
        <p:nvSpPr>
          <p:cNvPr id="84" name="Espace réservé du numéro de diapositive 83">
            <a:extLst>
              <a:ext uri="{FF2B5EF4-FFF2-40B4-BE49-F238E27FC236}">
                <a16:creationId xmlns:a16="http://schemas.microsoft.com/office/drawing/2014/main" id="{8242571E-BDBB-3BD6-8C61-FE6190B3E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3635" y="6515890"/>
            <a:ext cx="1357941" cy="247502"/>
          </a:xfrm>
        </p:spPr>
        <p:txBody>
          <a:bodyPr/>
          <a:lstStyle/>
          <a:p>
            <a:fld id="{067C91F2-0F7D-4C84-8049-DD9827954C93}" type="slidenum">
              <a:rPr lang="fr-FR" smtClean="0"/>
              <a:t>16</a:t>
            </a:fld>
            <a:endParaRPr lang="fr-FR" dirty="0"/>
          </a:p>
        </p:txBody>
      </p:sp>
      <p:sp>
        <p:nvSpPr>
          <p:cNvPr id="4" name="Hexagone 3">
            <a:extLst>
              <a:ext uri="{FF2B5EF4-FFF2-40B4-BE49-F238E27FC236}">
                <a16:creationId xmlns:a16="http://schemas.microsoft.com/office/drawing/2014/main" id="{5EC89AC5-34DF-D12A-3918-4668D14A1694}"/>
              </a:ext>
            </a:extLst>
          </p:cNvPr>
          <p:cNvSpPr/>
          <p:nvPr/>
        </p:nvSpPr>
        <p:spPr>
          <a:xfrm>
            <a:off x="9835736" y="5271686"/>
            <a:ext cx="448513" cy="354860"/>
          </a:xfrm>
          <a:prstGeom prst="hexagon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8CE7DF1-7038-644B-BE5A-527EF33D2601}"/>
              </a:ext>
            </a:extLst>
          </p:cNvPr>
          <p:cNvSpPr/>
          <p:nvPr/>
        </p:nvSpPr>
        <p:spPr>
          <a:xfrm>
            <a:off x="9835736" y="5717337"/>
            <a:ext cx="448514" cy="429183"/>
          </a:xfrm>
          <a:prstGeom prst="ellipse">
            <a:avLst/>
          </a:prstGeom>
          <a:solidFill>
            <a:srgbClr val="FFC999"/>
          </a:solidFill>
          <a:ln>
            <a:solidFill>
              <a:srgbClr val="FFC99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Hexagone 6">
            <a:extLst>
              <a:ext uri="{FF2B5EF4-FFF2-40B4-BE49-F238E27FC236}">
                <a16:creationId xmlns:a16="http://schemas.microsoft.com/office/drawing/2014/main" id="{0BB1A97C-98E8-FB39-C63E-DE459BA885C6}"/>
              </a:ext>
            </a:extLst>
          </p:cNvPr>
          <p:cNvSpPr/>
          <p:nvPr/>
        </p:nvSpPr>
        <p:spPr>
          <a:xfrm>
            <a:off x="9872236" y="6273393"/>
            <a:ext cx="375512" cy="359885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52BC95-655A-2805-B563-A408DA005349}"/>
              </a:ext>
            </a:extLst>
          </p:cNvPr>
          <p:cNvSpPr txBox="1"/>
          <p:nvPr/>
        </p:nvSpPr>
        <p:spPr>
          <a:xfrm>
            <a:off x="10309442" y="5292985"/>
            <a:ext cx="152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Micro-service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24688E0-13AB-DE37-37F4-A20581450947}"/>
              </a:ext>
            </a:extLst>
          </p:cNvPr>
          <p:cNvSpPr txBox="1"/>
          <p:nvPr/>
        </p:nvSpPr>
        <p:spPr>
          <a:xfrm>
            <a:off x="10306062" y="5765148"/>
            <a:ext cx="152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N-</a:t>
            </a:r>
            <a:r>
              <a:rPr lang="fr-FR" sz="1400" dirty="0" err="1"/>
              <a:t>PoP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98241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47AA1-5BDF-6630-ADED-305175ED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Modification 1 : Parallélisme durant le déploiement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03808F-C3D4-8EEE-E53C-C870E2847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Adapter le placement des micro-services selon leur aptitude à fonctionner en parallèle</a:t>
            </a:r>
          </a:p>
          <a:p>
            <a:r>
              <a:rPr lang="fr-FR" dirty="0"/>
              <a:t>Nouvelle approche de placement de micro-services [annexe 2]</a:t>
            </a:r>
          </a:p>
          <a:p>
            <a:pPr lvl="1"/>
            <a:r>
              <a:rPr lang="fr-FR" dirty="0"/>
              <a:t>Le placement de chaque micro-service se fait en fonction du/des micro-service(s) précédent(s) </a:t>
            </a:r>
          </a:p>
          <a:p>
            <a:pPr lvl="2"/>
            <a:r>
              <a:rPr lang="fr-FR" dirty="0"/>
              <a:t>Si le/les micro-service(s) précédent(s) est/sont </a:t>
            </a:r>
            <a:r>
              <a:rPr lang="fr-FR" dirty="0" err="1"/>
              <a:t>parallélisable</a:t>
            </a:r>
            <a:r>
              <a:rPr lang="fr-FR" dirty="0"/>
              <a:t>(s) avec le micro-service à déployer </a:t>
            </a:r>
            <a:r>
              <a:rPr lang="fr-FR" dirty="0">
                <a:sym typeface="Wingdings" panose="05000000000000000000" pitchFamily="2" charset="2"/>
              </a:rPr>
              <a:t> ils seront déployés ensemble sur le nœud pouvant les accueillir (dans la mesure de la capacité des nœuds)</a:t>
            </a:r>
          </a:p>
          <a:p>
            <a:r>
              <a:rPr lang="fr-FR" dirty="0">
                <a:sym typeface="Wingdings" panose="05000000000000000000" pitchFamily="2" charset="2"/>
              </a:rPr>
              <a:t>Exemple : déploiement du micro-service B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</p:txBody>
      </p:sp>
      <p:sp>
        <p:nvSpPr>
          <p:cNvPr id="5" name="Croix 4">
            <a:extLst>
              <a:ext uri="{FF2B5EF4-FFF2-40B4-BE49-F238E27FC236}">
                <a16:creationId xmlns:a16="http://schemas.microsoft.com/office/drawing/2014/main" id="{3312D3CD-0BB9-F7EC-1EA8-7CB548DB105B}"/>
              </a:ext>
            </a:extLst>
          </p:cNvPr>
          <p:cNvSpPr/>
          <p:nvPr/>
        </p:nvSpPr>
        <p:spPr>
          <a:xfrm>
            <a:off x="4923604" y="4014465"/>
            <a:ext cx="266008" cy="263997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D6F51D1-8C69-F596-4817-A1C0FC4A2848}"/>
              </a:ext>
            </a:extLst>
          </p:cNvPr>
          <p:cNvCxnSpPr>
            <a:cxnSpLocks/>
          </p:cNvCxnSpPr>
          <p:nvPr/>
        </p:nvCxnSpPr>
        <p:spPr>
          <a:xfrm flipH="1">
            <a:off x="7916529" y="4107182"/>
            <a:ext cx="625549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3565AD29-7BBD-033F-FBCE-8CB9F290EA1C}"/>
              </a:ext>
            </a:extLst>
          </p:cNvPr>
          <p:cNvSpPr/>
          <p:nvPr/>
        </p:nvSpPr>
        <p:spPr>
          <a:xfrm>
            <a:off x="6859268" y="3646062"/>
            <a:ext cx="1076130" cy="1045738"/>
          </a:xfrm>
          <a:prstGeom prst="ellipse">
            <a:avLst/>
          </a:prstGeom>
          <a:solidFill>
            <a:srgbClr val="FFC999"/>
          </a:solidFill>
          <a:ln>
            <a:solidFill>
              <a:srgbClr val="FFC99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Hexagone 13">
            <a:extLst>
              <a:ext uri="{FF2B5EF4-FFF2-40B4-BE49-F238E27FC236}">
                <a16:creationId xmlns:a16="http://schemas.microsoft.com/office/drawing/2014/main" id="{FB4DFE0F-2320-D66A-3241-D66992548A4B}"/>
              </a:ext>
            </a:extLst>
          </p:cNvPr>
          <p:cNvSpPr/>
          <p:nvPr/>
        </p:nvSpPr>
        <p:spPr>
          <a:xfrm>
            <a:off x="7113287" y="3940668"/>
            <a:ext cx="568091" cy="527995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0B335E5-FEAF-7965-2DC8-C3B0149A44CD}"/>
              </a:ext>
            </a:extLst>
          </p:cNvPr>
          <p:cNvSpPr/>
          <p:nvPr/>
        </p:nvSpPr>
        <p:spPr>
          <a:xfrm>
            <a:off x="8548475" y="3646062"/>
            <a:ext cx="1076130" cy="1045738"/>
          </a:xfrm>
          <a:prstGeom prst="ellipse">
            <a:avLst/>
          </a:prstGeom>
          <a:solidFill>
            <a:srgbClr val="FFC999"/>
          </a:solidFill>
          <a:ln>
            <a:solidFill>
              <a:srgbClr val="FFC99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Hexagone 15">
            <a:extLst>
              <a:ext uri="{FF2B5EF4-FFF2-40B4-BE49-F238E27FC236}">
                <a16:creationId xmlns:a16="http://schemas.microsoft.com/office/drawing/2014/main" id="{F0F92FA3-AEF7-89B3-6B7F-9A9D7CEADDA5}"/>
              </a:ext>
            </a:extLst>
          </p:cNvPr>
          <p:cNvSpPr/>
          <p:nvPr/>
        </p:nvSpPr>
        <p:spPr>
          <a:xfrm>
            <a:off x="8676320" y="3710788"/>
            <a:ext cx="568091" cy="527995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B24B5699-2ED4-3A3C-228D-0674F1363BE4}"/>
              </a:ext>
            </a:extLst>
          </p:cNvPr>
          <p:cNvGrpSpPr/>
          <p:nvPr/>
        </p:nvGrpSpPr>
        <p:grpSpPr>
          <a:xfrm>
            <a:off x="1458420" y="3486482"/>
            <a:ext cx="2744135" cy="1293834"/>
            <a:chOff x="9114501" y="4471774"/>
            <a:chExt cx="2744135" cy="1293834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0D80D49B-8E5D-2392-2B1F-1B1F72C2D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3" t="19569" r="90729" b="59954"/>
            <a:stretch/>
          </p:blipFill>
          <p:spPr>
            <a:xfrm>
              <a:off x="9114501" y="4857312"/>
              <a:ext cx="571500" cy="571500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561DA645-2C93-8713-BF4C-1B03FE1B27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79" t="19842" r="1743" b="59681"/>
            <a:stretch/>
          </p:blipFill>
          <p:spPr>
            <a:xfrm>
              <a:off x="11287136" y="4857698"/>
              <a:ext cx="571500" cy="571500"/>
            </a:xfrm>
            <a:prstGeom prst="rect">
              <a:avLst/>
            </a:prstGeom>
          </p:spPr>
        </p:pic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5E7C0F28-7AB5-ABAD-AE22-ACFC7B111C62}"/>
                </a:ext>
              </a:extLst>
            </p:cNvPr>
            <p:cNvCxnSpPr>
              <a:cxnSpLocks/>
              <a:stCxn id="18" idx="3"/>
              <a:endCxn id="37" idx="3"/>
            </p:cNvCxnSpPr>
            <p:nvPr/>
          </p:nvCxnSpPr>
          <p:spPr>
            <a:xfrm flipV="1">
              <a:off x="9686001" y="4735772"/>
              <a:ext cx="390486" cy="4072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03433E7C-DDDD-CA9F-8D7A-B43AA28EE323}"/>
                </a:ext>
              </a:extLst>
            </p:cNvPr>
            <p:cNvCxnSpPr>
              <a:cxnSpLocks/>
              <a:stCxn id="18" idx="3"/>
              <a:endCxn id="33" idx="3"/>
            </p:cNvCxnSpPr>
            <p:nvPr/>
          </p:nvCxnSpPr>
          <p:spPr>
            <a:xfrm>
              <a:off x="9686001" y="5143062"/>
              <a:ext cx="389274" cy="3555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97397C84-4529-1155-C869-09B02340895C}"/>
                </a:ext>
              </a:extLst>
            </p:cNvPr>
            <p:cNvGrpSpPr/>
            <p:nvPr/>
          </p:nvGrpSpPr>
          <p:grpSpPr>
            <a:xfrm>
              <a:off x="9838929" y="4471774"/>
              <a:ext cx="1036625" cy="544344"/>
              <a:chOff x="1115954" y="2032277"/>
              <a:chExt cx="1036625" cy="544344"/>
            </a:xfrm>
          </p:grpSpPr>
          <p:sp>
            <p:nvSpPr>
              <p:cNvPr id="37" name="Hexagone 36">
                <a:extLst>
                  <a:ext uri="{FF2B5EF4-FFF2-40B4-BE49-F238E27FC236}">
                    <a16:creationId xmlns:a16="http://schemas.microsoft.com/office/drawing/2014/main" id="{E1F4EC6A-9DC9-CCE3-777C-62F11214EBA9}"/>
                  </a:ext>
                </a:extLst>
              </p:cNvPr>
              <p:cNvSpPr/>
              <p:nvPr/>
            </p:nvSpPr>
            <p:spPr>
              <a:xfrm>
                <a:off x="1353512" y="2032277"/>
                <a:ext cx="568091" cy="527995"/>
              </a:xfrm>
              <a:prstGeom prst="hexagon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50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FD93362-CB1E-C1B0-A268-9E6E624015DF}"/>
                  </a:ext>
                </a:extLst>
              </p:cNvPr>
              <p:cNvSpPr/>
              <p:nvPr/>
            </p:nvSpPr>
            <p:spPr>
              <a:xfrm>
                <a:off x="1115954" y="2161123"/>
                <a:ext cx="1036625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50" dirty="0"/>
                  <a:t>Modifier</a:t>
                </a:r>
              </a:p>
              <a:p>
                <a:pPr algn="ctr"/>
                <a:r>
                  <a:rPr lang="en-US" sz="1050" dirty="0"/>
                  <a:t>A</a:t>
                </a: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7860C5C5-A9D7-A992-4BD5-D420D987A80C}"/>
                </a:ext>
              </a:extLst>
            </p:cNvPr>
            <p:cNvGrpSpPr/>
            <p:nvPr/>
          </p:nvGrpSpPr>
          <p:grpSpPr>
            <a:xfrm>
              <a:off x="9847005" y="5234638"/>
              <a:ext cx="1036625" cy="530970"/>
              <a:chOff x="1901974" y="2211603"/>
              <a:chExt cx="1036625" cy="530970"/>
            </a:xfrm>
          </p:grpSpPr>
          <p:sp>
            <p:nvSpPr>
              <p:cNvPr id="33" name="Hexagone 32">
                <a:extLst>
                  <a:ext uri="{FF2B5EF4-FFF2-40B4-BE49-F238E27FC236}">
                    <a16:creationId xmlns:a16="http://schemas.microsoft.com/office/drawing/2014/main" id="{7CE2888C-BA8A-D267-E74A-5DD38BFB5C97}"/>
                  </a:ext>
                </a:extLst>
              </p:cNvPr>
              <p:cNvSpPr/>
              <p:nvPr/>
            </p:nvSpPr>
            <p:spPr>
              <a:xfrm>
                <a:off x="2130244" y="2211603"/>
                <a:ext cx="568091" cy="527995"/>
              </a:xfrm>
              <a:prstGeom prst="hexagon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50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EA771A1-3C10-A686-3FF5-ED55559A2B27}"/>
                  </a:ext>
                </a:extLst>
              </p:cNvPr>
              <p:cNvSpPr/>
              <p:nvPr/>
            </p:nvSpPr>
            <p:spPr>
              <a:xfrm>
                <a:off x="1901974" y="2327075"/>
                <a:ext cx="1036625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50" dirty="0"/>
                  <a:t>Modifier </a:t>
                </a:r>
              </a:p>
              <a:p>
                <a:pPr algn="ctr"/>
                <a:r>
                  <a:rPr lang="en-US" sz="1050" dirty="0"/>
                  <a:t>B</a:t>
                </a:r>
              </a:p>
            </p:txBody>
          </p:sp>
        </p:grp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0EE971A3-5D88-C8A8-64FE-EF8053732FEA}"/>
                </a:ext>
              </a:extLst>
            </p:cNvPr>
            <p:cNvCxnSpPr>
              <a:stCxn id="37" idx="0"/>
              <a:endCxn id="19" idx="1"/>
            </p:cNvCxnSpPr>
            <p:nvPr/>
          </p:nvCxnSpPr>
          <p:spPr>
            <a:xfrm>
              <a:off x="10644578" y="4735772"/>
              <a:ext cx="642558" cy="407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08254460-928E-ECB6-B368-2DCD553A3ED2}"/>
                </a:ext>
              </a:extLst>
            </p:cNvPr>
            <p:cNvCxnSpPr>
              <a:stCxn id="33" idx="0"/>
              <a:endCxn id="19" idx="1"/>
            </p:cNvCxnSpPr>
            <p:nvPr/>
          </p:nvCxnSpPr>
          <p:spPr>
            <a:xfrm flipV="1">
              <a:off x="10643366" y="5143448"/>
              <a:ext cx="643770" cy="355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Image 39">
            <a:extLst>
              <a:ext uri="{FF2B5EF4-FFF2-40B4-BE49-F238E27FC236}">
                <a16:creationId xmlns:a16="http://schemas.microsoft.com/office/drawing/2014/main" id="{881EDD45-FDFF-0632-A41D-E710131A9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t="19569" r="90729" b="59954"/>
          <a:stretch/>
        </p:blipFill>
        <p:spPr>
          <a:xfrm>
            <a:off x="5732153" y="3877669"/>
            <a:ext cx="571500" cy="57150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775D9849-AF89-BBF2-83B6-E31E29C17A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9" t="19842" r="1743" b="59681"/>
          <a:stretch/>
        </p:blipFill>
        <p:spPr>
          <a:xfrm>
            <a:off x="10417885" y="3872020"/>
            <a:ext cx="571500" cy="571500"/>
          </a:xfrm>
          <a:prstGeom prst="rect">
            <a:avLst/>
          </a:prstGeom>
        </p:spPr>
      </p:pic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07E69E02-4E71-E12C-3401-EB860CE95DFB}"/>
              </a:ext>
            </a:extLst>
          </p:cNvPr>
          <p:cNvCxnSpPr>
            <a:cxnSpLocks/>
            <a:stCxn id="40" idx="3"/>
            <a:endCxn id="13" idx="2"/>
          </p:cNvCxnSpPr>
          <p:nvPr/>
        </p:nvCxnSpPr>
        <p:spPr>
          <a:xfrm>
            <a:off x="6303653" y="4163419"/>
            <a:ext cx="555615" cy="5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14F09A9C-E3EA-C6D7-81AE-2439974F23A1}"/>
              </a:ext>
            </a:extLst>
          </p:cNvPr>
          <p:cNvCxnSpPr>
            <a:cxnSpLocks/>
            <a:stCxn id="15" idx="6"/>
            <a:endCxn id="41" idx="1"/>
          </p:cNvCxnSpPr>
          <p:nvPr/>
        </p:nvCxnSpPr>
        <p:spPr>
          <a:xfrm flipV="1">
            <a:off x="9624605" y="4157770"/>
            <a:ext cx="793280" cy="11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302236AC-2E64-BF0F-D57C-B7D19A1C1FE0}"/>
              </a:ext>
            </a:extLst>
          </p:cNvPr>
          <p:cNvSpPr/>
          <p:nvPr/>
        </p:nvSpPr>
        <p:spPr>
          <a:xfrm>
            <a:off x="7457041" y="4897951"/>
            <a:ext cx="13484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/>
              <a:t>Infrastructure</a:t>
            </a:r>
          </a:p>
        </p:txBody>
      </p: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386DB5AC-5D96-B1B0-75CC-C39E66310935}"/>
              </a:ext>
            </a:extLst>
          </p:cNvPr>
          <p:cNvGrpSpPr/>
          <p:nvPr/>
        </p:nvGrpSpPr>
        <p:grpSpPr>
          <a:xfrm>
            <a:off x="6896570" y="3939144"/>
            <a:ext cx="1036625" cy="540567"/>
            <a:chOff x="4298222" y="5322932"/>
            <a:chExt cx="1036625" cy="540567"/>
          </a:xfrm>
        </p:grpSpPr>
        <p:sp>
          <p:nvSpPr>
            <p:cNvPr id="81" name="Hexagone 80">
              <a:extLst>
                <a:ext uri="{FF2B5EF4-FFF2-40B4-BE49-F238E27FC236}">
                  <a16:creationId xmlns:a16="http://schemas.microsoft.com/office/drawing/2014/main" id="{F6A411B5-67B3-ACA4-8638-610603D80D86}"/>
                </a:ext>
              </a:extLst>
            </p:cNvPr>
            <p:cNvSpPr/>
            <p:nvPr/>
          </p:nvSpPr>
          <p:spPr>
            <a:xfrm>
              <a:off x="4516014" y="5322932"/>
              <a:ext cx="568091" cy="527995"/>
            </a:xfrm>
            <a:prstGeom prst="hexagon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500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0FFCBCF-F513-FA5A-4A64-8C6EB08C6F73}"/>
                </a:ext>
              </a:extLst>
            </p:cNvPr>
            <p:cNvSpPr/>
            <p:nvPr/>
          </p:nvSpPr>
          <p:spPr>
            <a:xfrm>
              <a:off x="4298222" y="5448001"/>
              <a:ext cx="1036625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/>
                <a:t>Modifier</a:t>
              </a:r>
            </a:p>
            <a:p>
              <a:pPr algn="ctr"/>
              <a:r>
                <a:rPr lang="en-US" sz="1050" dirty="0"/>
                <a:t>A</a:t>
              </a:r>
            </a:p>
          </p:txBody>
        </p:sp>
      </p:grpSp>
      <p:sp>
        <p:nvSpPr>
          <p:cNvPr id="6" name="Hexagone 5">
            <a:extLst>
              <a:ext uri="{FF2B5EF4-FFF2-40B4-BE49-F238E27FC236}">
                <a16:creationId xmlns:a16="http://schemas.microsoft.com/office/drawing/2014/main" id="{33D6E94F-4DD5-9848-7713-3D23D8C9BB79}"/>
              </a:ext>
            </a:extLst>
          </p:cNvPr>
          <p:cNvSpPr/>
          <p:nvPr/>
        </p:nvSpPr>
        <p:spPr>
          <a:xfrm>
            <a:off x="8919457" y="4096070"/>
            <a:ext cx="568091" cy="527995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14D92CA-BBAC-B2FA-8928-556798827163}"/>
              </a:ext>
            </a:extLst>
          </p:cNvPr>
          <p:cNvGrpSpPr/>
          <p:nvPr/>
        </p:nvGrpSpPr>
        <p:grpSpPr>
          <a:xfrm>
            <a:off x="3004118" y="5344427"/>
            <a:ext cx="5257232" cy="1449103"/>
            <a:chOff x="3004118" y="5344427"/>
            <a:chExt cx="5257232" cy="1449103"/>
          </a:xfrm>
        </p:grpSpPr>
        <p:cxnSp>
          <p:nvCxnSpPr>
            <p:cNvPr id="64" name="Connecteur droit avec flèche 63">
              <a:extLst>
                <a:ext uri="{FF2B5EF4-FFF2-40B4-BE49-F238E27FC236}">
                  <a16:creationId xmlns:a16="http://schemas.microsoft.com/office/drawing/2014/main" id="{E0A255C4-3675-6EBE-9F32-12E662A91F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8494" y="5805547"/>
              <a:ext cx="625549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7F2D5C2D-438D-E56D-DCA8-28A76AF878FD}"/>
                </a:ext>
              </a:extLst>
            </p:cNvPr>
            <p:cNvSpPr/>
            <p:nvPr/>
          </p:nvSpPr>
          <p:spPr>
            <a:xfrm>
              <a:off x="4131233" y="5344427"/>
              <a:ext cx="1076130" cy="1045738"/>
            </a:xfrm>
            <a:prstGeom prst="ellipse">
              <a:avLst/>
            </a:prstGeom>
            <a:solidFill>
              <a:srgbClr val="FFC999"/>
            </a:solidFill>
            <a:ln>
              <a:solidFill>
                <a:srgbClr val="FFC99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66" name="Hexagone 65">
              <a:extLst>
                <a:ext uri="{FF2B5EF4-FFF2-40B4-BE49-F238E27FC236}">
                  <a16:creationId xmlns:a16="http://schemas.microsoft.com/office/drawing/2014/main" id="{7976DB5C-14A9-3B8D-41EA-B9E5F136F44D}"/>
                </a:ext>
              </a:extLst>
            </p:cNvPr>
            <p:cNvSpPr/>
            <p:nvPr/>
          </p:nvSpPr>
          <p:spPr>
            <a:xfrm>
              <a:off x="4385252" y="5639033"/>
              <a:ext cx="568091" cy="527995"/>
            </a:xfrm>
            <a:prstGeom prst="hex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7E604906-3A9E-A921-02D1-989E323E1637}"/>
                </a:ext>
              </a:extLst>
            </p:cNvPr>
            <p:cNvSpPr/>
            <p:nvPr/>
          </p:nvSpPr>
          <p:spPr>
            <a:xfrm>
              <a:off x="5820440" y="5344427"/>
              <a:ext cx="1076130" cy="1045738"/>
            </a:xfrm>
            <a:prstGeom prst="ellipse">
              <a:avLst/>
            </a:prstGeom>
            <a:solidFill>
              <a:srgbClr val="FFC999"/>
            </a:solidFill>
            <a:ln>
              <a:solidFill>
                <a:srgbClr val="FFC99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69" name="Image 68">
              <a:extLst>
                <a:ext uri="{FF2B5EF4-FFF2-40B4-BE49-F238E27FC236}">
                  <a16:creationId xmlns:a16="http://schemas.microsoft.com/office/drawing/2014/main" id="{2B667550-964D-C71D-BC59-B150FAAAC3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3" t="19569" r="90729" b="59954"/>
            <a:stretch/>
          </p:blipFill>
          <p:spPr>
            <a:xfrm>
              <a:off x="3004118" y="5576034"/>
              <a:ext cx="571500" cy="571500"/>
            </a:xfrm>
            <a:prstGeom prst="rect">
              <a:avLst/>
            </a:prstGeom>
          </p:spPr>
        </p:pic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D1066713-01CB-E0C0-9F45-92CB86ECE6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79" t="19842" r="1743" b="59681"/>
            <a:stretch/>
          </p:blipFill>
          <p:spPr>
            <a:xfrm>
              <a:off x="7689850" y="5570385"/>
              <a:ext cx="571500" cy="571500"/>
            </a:xfrm>
            <a:prstGeom prst="rect">
              <a:avLst/>
            </a:prstGeom>
          </p:spPr>
        </p:pic>
        <p:cxnSp>
          <p:nvCxnSpPr>
            <p:cNvPr id="71" name="Connecteur droit avec flèche 70">
              <a:extLst>
                <a:ext uri="{FF2B5EF4-FFF2-40B4-BE49-F238E27FC236}">
                  <a16:creationId xmlns:a16="http://schemas.microsoft.com/office/drawing/2014/main" id="{511993DC-7F4E-61AB-316E-6181E1AA8DB5}"/>
                </a:ext>
              </a:extLst>
            </p:cNvPr>
            <p:cNvCxnSpPr>
              <a:cxnSpLocks/>
              <a:stCxn id="69" idx="3"/>
              <a:endCxn id="65" idx="2"/>
            </p:cNvCxnSpPr>
            <p:nvPr/>
          </p:nvCxnSpPr>
          <p:spPr>
            <a:xfrm>
              <a:off x="3575618" y="5861784"/>
              <a:ext cx="555615" cy="55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avec flèche 71">
              <a:extLst>
                <a:ext uri="{FF2B5EF4-FFF2-40B4-BE49-F238E27FC236}">
                  <a16:creationId xmlns:a16="http://schemas.microsoft.com/office/drawing/2014/main" id="{D6659757-620E-D131-8F7B-32649F449E5D}"/>
                </a:ext>
              </a:extLst>
            </p:cNvPr>
            <p:cNvCxnSpPr>
              <a:cxnSpLocks/>
              <a:stCxn id="67" idx="6"/>
              <a:endCxn id="70" idx="1"/>
            </p:cNvCxnSpPr>
            <p:nvPr/>
          </p:nvCxnSpPr>
          <p:spPr>
            <a:xfrm flipV="1">
              <a:off x="6896570" y="5856135"/>
              <a:ext cx="793280" cy="11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591E467-461E-050C-CFEF-452628BE59C9}"/>
                </a:ext>
              </a:extLst>
            </p:cNvPr>
            <p:cNvSpPr/>
            <p:nvPr/>
          </p:nvSpPr>
          <p:spPr>
            <a:xfrm>
              <a:off x="4923604" y="6485753"/>
              <a:ext cx="13484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b="1" dirty="0"/>
                <a:t>Déploiement </a:t>
              </a:r>
            </a:p>
          </p:txBody>
        </p:sp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id="{11E68AAD-4D32-A4EB-656A-AD091B7A87CC}"/>
                </a:ext>
              </a:extLst>
            </p:cNvPr>
            <p:cNvGrpSpPr/>
            <p:nvPr/>
          </p:nvGrpSpPr>
          <p:grpSpPr>
            <a:xfrm>
              <a:off x="5732153" y="5419623"/>
              <a:ext cx="1036625" cy="540567"/>
              <a:chOff x="4298222" y="5322932"/>
              <a:chExt cx="1036625" cy="540567"/>
            </a:xfrm>
          </p:grpSpPr>
          <p:sp>
            <p:nvSpPr>
              <p:cNvPr id="74" name="Hexagone 73">
                <a:extLst>
                  <a:ext uri="{FF2B5EF4-FFF2-40B4-BE49-F238E27FC236}">
                    <a16:creationId xmlns:a16="http://schemas.microsoft.com/office/drawing/2014/main" id="{57D2A1E0-03CC-189E-890F-FDCB59D01EEC}"/>
                  </a:ext>
                </a:extLst>
              </p:cNvPr>
              <p:cNvSpPr/>
              <p:nvPr/>
            </p:nvSpPr>
            <p:spPr>
              <a:xfrm>
                <a:off x="4516014" y="5322932"/>
                <a:ext cx="568091" cy="527995"/>
              </a:xfrm>
              <a:prstGeom prst="hexagon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50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A0D7A1B0-F23A-F017-BC27-D15084DB84E7}"/>
                  </a:ext>
                </a:extLst>
              </p:cNvPr>
              <p:cNvSpPr/>
              <p:nvPr/>
            </p:nvSpPr>
            <p:spPr>
              <a:xfrm>
                <a:off x="4298222" y="5448001"/>
                <a:ext cx="1036625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50" dirty="0"/>
                  <a:t>Modifier</a:t>
                </a:r>
              </a:p>
              <a:p>
                <a:pPr algn="ctr"/>
                <a:r>
                  <a:rPr lang="en-US" sz="1050" dirty="0"/>
                  <a:t>A</a:t>
                </a:r>
              </a:p>
            </p:txBody>
          </p:sp>
        </p:grpSp>
        <p:sp>
          <p:nvSpPr>
            <p:cNvPr id="7" name="Hexagone 6">
              <a:extLst>
                <a:ext uri="{FF2B5EF4-FFF2-40B4-BE49-F238E27FC236}">
                  <a16:creationId xmlns:a16="http://schemas.microsoft.com/office/drawing/2014/main" id="{9677DC17-EA1C-0698-72ED-7C8A52F539D0}"/>
                </a:ext>
              </a:extLst>
            </p:cNvPr>
            <p:cNvSpPr/>
            <p:nvPr/>
          </p:nvSpPr>
          <p:spPr>
            <a:xfrm>
              <a:off x="5940822" y="5419623"/>
              <a:ext cx="568091" cy="527995"/>
            </a:xfrm>
            <a:prstGeom prst="hex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Hexagone 7">
              <a:extLst>
                <a:ext uri="{FF2B5EF4-FFF2-40B4-BE49-F238E27FC236}">
                  <a16:creationId xmlns:a16="http://schemas.microsoft.com/office/drawing/2014/main" id="{A248E520-7025-0607-10FB-02F9C3FF1056}"/>
                </a:ext>
              </a:extLst>
            </p:cNvPr>
            <p:cNvSpPr/>
            <p:nvPr/>
          </p:nvSpPr>
          <p:spPr>
            <a:xfrm>
              <a:off x="6183959" y="5804905"/>
              <a:ext cx="568091" cy="527995"/>
            </a:xfrm>
            <a:prstGeom prst="hex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05FF0468-0694-C366-E44F-A86D35F05C67}"/>
                </a:ext>
              </a:extLst>
            </p:cNvPr>
            <p:cNvGrpSpPr/>
            <p:nvPr/>
          </p:nvGrpSpPr>
          <p:grpSpPr>
            <a:xfrm>
              <a:off x="5948232" y="5818306"/>
              <a:ext cx="1036625" cy="542551"/>
              <a:chOff x="4151869" y="5640698"/>
              <a:chExt cx="1036625" cy="542551"/>
            </a:xfrm>
          </p:grpSpPr>
          <p:sp>
            <p:nvSpPr>
              <p:cNvPr id="10" name="Hexagone 9">
                <a:extLst>
                  <a:ext uri="{FF2B5EF4-FFF2-40B4-BE49-F238E27FC236}">
                    <a16:creationId xmlns:a16="http://schemas.microsoft.com/office/drawing/2014/main" id="{6A75AB5C-723E-29ED-C126-0E0051C10E45}"/>
                  </a:ext>
                </a:extLst>
              </p:cNvPr>
              <p:cNvSpPr/>
              <p:nvPr/>
            </p:nvSpPr>
            <p:spPr>
              <a:xfrm>
                <a:off x="4379658" y="5640698"/>
                <a:ext cx="568091" cy="527995"/>
              </a:xfrm>
              <a:prstGeom prst="hexagon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500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8809157-3DDF-F23A-90AD-F193739FA244}"/>
                  </a:ext>
                </a:extLst>
              </p:cNvPr>
              <p:cNvSpPr/>
              <p:nvPr/>
            </p:nvSpPr>
            <p:spPr>
              <a:xfrm>
                <a:off x="4151869" y="5767751"/>
                <a:ext cx="1036625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50" dirty="0"/>
                  <a:t>Modifier </a:t>
                </a:r>
              </a:p>
              <a:p>
                <a:pPr algn="ctr"/>
                <a:r>
                  <a:rPr lang="en-US" sz="1050" dirty="0"/>
                  <a:t>B</a:t>
                </a:r>
              </a:p>
            </p:txBody>
          </p:sp>
        </p:grpSp>
      </p:grp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BC13EEC7-F42E-C40E-341F-D80CEAB05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91F2-0F7D-4C84-8049-DD9827954C93}" type="slidenum">
              <a:rPr lang="fr-FR" smtClean="0"/>
              <a:t>17</a:t>
            </a:fld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052456-1A0F-F476-7275-24AE8CBC35B8}"/>
              </a:ext>
            </a:extLst>
          </p:cNvPr>
          <p:cNvSpPr/>
          <p:nvPr/>
        </p:nvSpPr>
        <p:spPr>
          <a:xfrm>
            <a:off x="1996480" y="4911305"/>
            <a:ext cx="1409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SFC </a:t>
            </a:r>
            <a:r>
              <a:rPr lang="fr-FR" sz="1400" b="1" dirty="0"/>
              <a:t>prétraitée</a:t>
            </a:r>
          </a:p>
        </p:txBody>
      </p:sp>
    </p:spTree>
    <p:extLst>
      <p:ext uri="{BB962C8B-B14F-4D97-AF65-F5344CB8AC3E}">
        <p14:creationId xmlns:p14="http://schemas.microsoft.com/office/powerpoint/2010/main" val="198141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47AA1-5BDF-6630-ADED-305175ED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Modification 1 : Parallélisme durant le déploiement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03808F-C3D4-8EEE-E53C-C870E2847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Adapter le placement des micro-services selon leur aptitude à fonctionner en parallèle</a:t>
            </a:r>
          </a:p>
          <a:p>
            <a:r>
              <a:rPr lang="fr-FR" dirty="0"/>
              <a:t>Nouvelle approche de placement de micro-services [annexe 2]</a:t>
            </a:r>
          </a:p>
          <a:p>
            <a:pPr lvl="1"/>
            <a:r>
              <a:rPr lang="fr-FR" dirty="0"/>
              <a:t>Le placement de chaque micro-service se fait en fonction du/des micro-service(s) précédent(s) </a:t>
            </a:r>
          </a:p>
          <a:p>
            <a:pPr lvl="2"/>
            <a:r>
              <a:rPr lang="fr-FR" dirty="0"/>
              <a:t>Si le/les micro-service(s) précédent(s) est/sont </a:t>
            </a:r>
            <a:r>
              <a:rPr lang="fr-FR" dirty="0" err="1"/>
              <a:t>parallélisable</a:t>
            </a:r>
            <a:r>
              <a:rPr lang="fr-FR" dirty="0"/>
              <a:t>(s) avec le micro-service à déployer </a:t>
            </a:r>
            <a:r>
              <a:rPr lang="fr-FR" dirty="0">
                <a:sym typeface="Wingdings" panose="05000000000000000000" pitchFamily="2" charset="2"/>
              </a:rPr>
              <a:t> ils seront déployés ensemble sur le nœud pouvant les accueillir (dans la mesure de la capacité des nœuds)</a:t>
            </a:r>
          </a:p>
          <a:p>
            <a:r>
              <a:rPr lang="fr-FR" dirty="0">
                <a:sym typeface="Wingdings" panose="05000000000000000000" pitchFamily="2" charset="2"/>
              </a:rPr>
              <a:t>Exemple : déploiement du micro-service C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</p:txBody>
      </p:sp>
      <p:sp>
        <p:nvSpPr>
          <p:cNvPr id="5" name="Croix 4">
            <a:extLst>
              <a:ext uri="{FF2B5EF4-FFF2-40B4-BE49-F238E27FC236}">
                <a16:creationId xmlns:a16="http://schemas.microsoft.com/office/drawing/2014/main" id="{3312D3CD-0BB9-F7EC-1EA8-7CB548DB105B}"/>
              </a:ext>
            </a:extLst>
          </p:cNvPr>
          <p:cNvSpPr/>
          <p:nvPr/>
        </p:nvSpPr>
        <p:spPr>
          <a:xfrm>
            <a:off x="4923604" y="4014465"/>
            <a:ext cx="266008" cy="263997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D6F51D1-8C69-F596-4817-A1C0FC4A2848}"/>
              </a:ext>
            </a:extLst>
          </p:cNvPr>
          <p:cNvCxnSpPr>
            <a:cxnSpLocks/>
          </p:cNvCxnSpPr>
          <p:nvPr/>
        </p:nvCxnSpPr>
        <p:spPr>
          <a:xfrm flipH="1">
            <a:off x="7916529" y="4107182"/>
            <a:ext cx="625549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3565AD29-7BBD-033F-FBCE-8CB9F290EA1C}"/>
              </a:ext>
            </a:extLst>
          </p:cNvPr>
          <p:cNvSpPr/>
          <p:nvPr/>
        </p:nvSpPr>
        <p:spPr>
          <a:xfrm>
            <a:off x="6859268" y="3646062"/>
            <a:ext cx="1076130" cy="1045738"/>
          </a:xfrm>
          <a:prstGeom prst="ellipse">
            <a:avLst/>
          </a:prstGeom>
          <a:solidFill>
            <a:srgbClr val="FFC999"/>
          </a:solidFill>
          <a:ln>
            <a:solidFill>
              <a:srgbClr val="FFC99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Hexagone 13">
            <a:extLst>
              <a:ext uri="{FF2B5EF4-FFF2-40B4-BE49-F238E27FC236}">
                <a16:creationId xmlns:a16="http://schemas.microsoft.com/office/drawing/2014/main" id="{FB4DFE0F-2320-D66A-3241-D66992548A4B}"/>
              </a:ext>
            </a:extLst>
          </p:cNvPr>
          <p:cNvSpPr/>
          <p:nvPr/>
        </p:nvSpPr>
        <p:spPr>
          <a:xfrm>
            <a:off x="7113287" y="3940668"/>
            <a:ext cx="568091" cy="527995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0B335E5-FEAF-7965-2DC8-C3B0149A44CD}"/>
              </a:ext>
            </a:extLst>
          </p:cNvPr>
          <p:cNvSpPr/>
          <p:nvPr/>
        </p:nvSpPr>
        <p:spPr>
          <a:xfrm>
            <a:off x="8548475" y="3646062"/>
            <a:ext cx="1076130" cy="1045738"/>
          </a:xfrm>
          <a:prstGeom prst="ellipse">
            <a:avLst/>
          </a:prstGeom>
          <a:solidFill>
            <a:srgbClr val="FFC999"/>
          </a:solidFill>
          <a:ln>
            <a:solidFill>
              <a:srgbClr val="FFC99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Hexagone 15">
            <a:extLst>
              <a:ext uri="{FF2B5EF4-FFF2-40B4-BE49-F238E27FC236}">
                <a16:creationId xmlns:a16="http://schemas.microsoft.com/office/drawing/2014/main" id="{F0F92FA3-AEF7-89B3-6B7F-9A9D7CEADDA5}"/>
              </a:ext>
            </a:extLst>
          </p:cNvPr>
          <p:cNvSpPr/>
          <p:nvPr/>
        </p:nvSpPr>
        <p:spPr>
          <a:xfrm>
            <a:off x="8676320" y="3710788"/>
            <a:ext cx="568091" cy="527995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B24B5699-2ED4-3A3C-228D-0674F1363BE4}"/>
              </a:ext>
            </a:extLst>
          </p:cNvPr>
          <p:cNvGrpSpPr/>
          <p:nvPr/>
        </p:nvGrpSpPr>
        <p:grpSpPr>
          <a:xfrm>
            <a:off x="1458420" y="3297303"/>
            <a:ext cx="2744135" cy="1146603"/>
            <a:chOff x="9114501" y="4282595"/>
            <a:chExt cx="2744135" cy="1146603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0D80D49B-8E5D-2392-2B1F-1B1F72C2D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3" t="19569" r="90729" b="59954"/>
            <a:stretch/>
          </p:blipFill>
          <p:spPr>
            <a:xfrm>
              <a:off x="9114501" y="4857312"/>
              <a:ext cx="571500" cy="571500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561DA645-2C93-8713-BF4C-1B03FE1B27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79" t="19842" r="1743" b="59681"/>
            <a:stretch/>
          </p:blipFill>
          <p:spPr>
            <a:xfrm>
              <a:off x="11287136" y="4857698"/>
              <a:ext cx="571500" cy="571500"/>
            </a:xfrm>
            <a:prstGeom prst="rect">
              <a:avLst/>
            </a:prstGeom>
          </p:spPr>
        </p:pic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5E7C0F28-7AB5-ABAD-AE22-ACFC7B111C62}"/>
                </a:ext>
              </a:extLst>
            </p:cNvPr>
            <p:cNvCxnSpPr>
              <a:cxnSpLocks/>
              <a:stCxn id="18" idx="3"/>
              <a:endCxn id="37" idx="3"/>
            </p:cNvCxnSpPr>
            <p:nvPr/>
          </p:nvCxnSpPr>
          <p:spPr>
            <a:xfrm flipV="1">
              <a:off x="9686001" y="4546593"/>
              <a:ext cx="390486" cy="5964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03433E7C-DDDD-CA9F-8D7A-B43AA28EE323}"/>
                </a:ext>
              </a:extLst>
            </p:cNvPr>
            <p:cNvCxnSpPr>
              <a:cxnSpLocks/>
              <a:stCxn id="18" idx="3"/>
              <a:endCxn id="33" idx="3"/>
            </p:cNvCxnSpPr>
            <p:nvPr/>
          </p:nvCxnSpPr>
          <p:spPr>
            <a:xfrm>
              <a:off x="9686001" y="5143062"/>
              <a:ext cx="38205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97397C84-4529-1155-C869-09B02340895C}"/>
                </a:ext>
              </a:extLst>
            </p:cNvPr>
            <p:cNvGrpSpPr/>
            <p:nvPr/>
          </p:nvGrpSpPr>
          <p:grpSpPr>
            <a:xfrm>
              <a:off x="9838929" y="4282595"/>
              <a:ext cx="1036625" cy="544344"/>
              <a:chOff x="1115954" y="1843098"/>
              <a:chExt cx="1036625" cy="544344"/>
            </a:xfrm>
          </p:grpSpPr>
          <p:sp>
            <p:nvSpPr>
              <p:cNvPr id="37" name="Hexagone 36">
                <a:extLst>
                  <a:ext uri="{FF2B5EF4-FFF2-40B4-BE49-F238E27FC236}">
                    <a16:creationId xmlns:a16="http://schemas.microsoft.com/office/drawing/2014/main" id="{E1F4EC6A-9DC9-CCE3-777C-62F11214EBA9}"/>
                  </a:ext>
                </a:extLst>
              </p:cNvPr>
              <p:cNvSpPr/>
              <p:nvPr/>
            </p:nvSpPr>
            <p:spPr>
              <a:xfrm>
                <a:off x="1353512" y="1843098"/>
                <a:ext cx="568091" cy="527995"/>
              </a:xfrm>
              <a:prstGeom prst="hexagon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50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FD93362-CB1E-C1B0-A268-9E6E624015DF}"/>
                  </a:ext>
                </a:extLst>
              </p:cNvPr>
              <p:cNvSpPr/>
              <p:nvPr/>
            </p:nvSpPr>
            <p:spPr>
              <a:xfrm>
                <a:off x="1115954" y="1971944"/>
                <a:ext cx="1036625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50" dirty="0"/>
                  <a:t>Modifier</a:t>
                </a:r>
              </a:p>
              <a:p>
                <a:pPr algn="ctr"/>
                <a:r>
                  <a:rPr lang="en-US" sz="1050" dirty="0"/>
                  <a:t>A</a:t>
                </a: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7860C5C5-A9D7-A992-4BD5-D420D987A80C}"/>
                </a:ext>
              </a:extLst>
            </p:cNvPr>
            <p:cNvGrpSpPr/>
            <p:nvPr/>
          </p:nvGrpSpPr>
          <p:grpSpPr>
            <a:xfrm>
              <a:off x="9839782" y="4879064"/>
              <a:ext cx="1036625" cy="530970"/>
              <a:chOff x="1894751" y="1856029"/>
              <a:chExt cx="1036625" cy="530970"/>
            </a:xfrm>
          </p:grpSpPr>
          <p:sp>
            <p:nvSpPr>
              <p:cNvPr id="33" name="Hexagone 32">
                <a:extLst>
                  <a:ext uri="{FF2B5EF4-FFF2-40B4-BE49-F238E27FC236}">
                    <a16:creationId xmlns:a16="http://schemas.microsoft.com/office/drawing/2014/main" id="{7CE2888C-BA8A-D267-E74A-5DD38BFB5C97}"/>
                  </a:ext>
                </a:extLst>
              </p:cNvPr>
              <p:cNvSpPr/>
              <p:nvPr/>
            </p:nvSpPr>
            <p:spPr>
              <a:xfrm>
                <a:off x="2123021" y="1856029"/>
                <a:ext cx="568091" cy="527995"/>
              </a:xfrm>
              <a:prstGeom prst="hexagon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50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EA771A1-3C10-A686-3FF5-ED55559A2B27}"/>
                  </a:ext>
                </a:extLst>
              </p:cNvPr>
              <p:cNvSpPr/>
              <p:nvPr/>
            </p:nvSpPr>
            <p:spPr>
              <a:xfrm>
                <a:off x="1894751" y="1971501"/>
                <a:ext cx="1036625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50" dirty="0"/>
                  <a:t>Modifier </a:t>
                </a:r>
              </a:p>
              <a:p>
                <a:pPr algn="ctr"/>
                <a:r>
                  <a:rPr lang="en-US" sz="1050" dirty="0"/>
                  <a:t>B</a:t>
                </a:r>
              </a:p>
            </p:txBody>
          </p:sp>
        </p:grp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0EE971A3-5D88-C8A8-64FE-EF8053732FEA}"/>
                </a:ext>
              </a:extLst>
            </p:cNvPr>
            <p:cNvCxnSpPr>
              <a:stCxn id="37" idx="0"/>
              <a:endCxn id="19" idx="1"/>
            </p:cNvCxnSpPr>
            <p:nvPr/>
          </p:nvCxnSpPr>
          <p:spPr>
            <a:xfrm>
              <a:off x="10644578" y="4546593"/>
              <a:ext cx="642558" cy="5968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08254460-928E-ECB6-B368-2DCD553A3ED2}"/>
                </a:ext>
              </a:extLst>
            </p:cNvPr>
            <p:cNvCxnSpPr>
              <a:stCxn id="33" idx="0"/>
              <a:endCxn id="19" idx="1"/>
            </p:cNvCxnSpPr>
            <p:nvPr/>
          </p:nvCxnSpPr>
          <p:spPr>
            <a:xfrm>
              <a:off x="10636143" y="5143062"/>
              <a:ext cx="650993" cy="3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Image 39">
            <a:extLst>
              <a:ext uri="{FF2B5EF4-FFF2-40B4-BE49-F238E27FC236}">
                <a16:creationId xmlns:a16="http://schemas.microsoft.com/office/drawing/2014/main" id="{881EDD45-FDFF-0632-A41D-E710131A9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t="19569" r="90729" b="59954"/>
          <a:stretch/>
        </p:blipFill>
        <p:spPr>
          <a:xfrm>
            <a:off x="5732153" y="3877669"/>
            <a:ext cx="571500" cy="57150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775D9849-AF89-BBF2-83B6-E31E29C17A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9" t="19842" r="1743" b="59681"/>
          <a:stretch/>
        </p:blipFill>
        <p:spPr>
          <a:xfrm>
            <a:off x="10417885" y="3872020"/>
            <a:ext cx="571500" cy="571500"/>
          </a:xfrm>
          <a:prstGeom prst="rect">
            <a:avLst/>
          </a:prstGeom>
        </p:spPr>
      </p:pic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07E69E02-4E71-E12C-3401-EB860CE95DFB}"/>
              </a:ext>
            </a:extLst>
          </p:cNvPr>
          <p:cNvCxnSpPr>
            <a:cxnSpLocks/>
            <a:stCxn id="40" idx="3"/>
            <a:endCxn id="13" idx="2"/>
          </p:cNvCxnSpPr>
          <p:nvPr/>
        </p:nvCxnSpPr>
        <p:spPr>
          <a:xfrm>
            <a:off x="6303653" y="4163419"/>
            <a:ext cx="555615" cy="5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14F09A9C-E3EA-C6D7-81AE-2439974F23A1}"/>
              </a:ext>
            </a:extLst>
          </p:cNvPr>
          <p:cNvCxnSpPr>
            <a:cxnSpLocks/>
            <a:stCxn id="15" idx="6"/>
            <a:endCxn id="41" idx="1"/>
          </p:cNvCxnSpPr>
          <p:nvPr/>
        </p:nvCxnSpPr>
        <p:spPr>
          <a:xfrm flipV="1">
            <a:off x="9624605" y="4157770"/>
            <a:ext cx="793280" cy="11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302236AC-2E64-BF0F-D57C-B7D19A1C1FE0}"/>
              </a:ext>
            </a:extLst>
          </p:cNvPr>
          <p:cNvSpPr/>
          <p:nvPr/>
        </p:nvSpPr>
        <p:spPr>
          <a:xfrm>
            <a:off x="7457041" y="4897951"/>
            <a:ext cx="13484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/>
              <a:t>Infrastructure</a:t>
            </a:r>
          </a:p>
        </p:txBody>
      </p: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386DB5AC-5D96-B1B0-75CC-C39E66310935}"/>
              </a:ext>
            </a:extLst>
          </p:cNvPr>
          <p:cNvGrpSpPr/>
          <p:nvPr/>
        </p:nvGrpSpPr>
        <p:grpSpPr>
          <a:xfrm>
            <a:off x="6896570" y="3939144"/>
            <a:ext cx="1036625" cy="540567"/>
            <a:chOff x="4298222" y="5322932"/>
            <a:chExt cx="1036625" cy="540567"/>
          </a:xfrm>
        </p:grpSpPr>
        <p:sp>
          <p:nvSpPr>
            <p:cNvPr id="81" name="Hexagone 80">
              <a:extLst>
                <a:ext uri="{FF2B5EF4-FFF2-40B4-BE49-F238E27FC236}">
                  <a16:creationId xmlns:a16="http://schemas.microsoft.com/office/drawing/2014/main" id="{F6A411B5-67B3-ACA4-8638-610603D80D86}"/>
                </a:ext>
              </a:extLst>
            </p:cNvPr>
            <p:cNvSpPr/>
            <p:nvPr/>
          </p:nvSpPr>
          <p:spPr>
            <a:xfrm>
              <a:off x="4516014" y="5322932"/>
              <a:ext cx="568091" cy="527995"/>
            </a:xfrm>
            <a:prstGeom prst="hexagon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500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0FFCBCF-F513-FA5A-4A64-8C6EB08C6F73}"/>
                </a:ext>
              </a:extLst>
            </p:cNvPr>
            <p:cNvSpPr/>
            <p:nvPr/>
          </p:nvSpPr>
          <p:spPr>
            <a:xfrm>
              <a:off x="4298222" y="5448001"/>
              <a:ext cx="1036625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/>
                <a:t>Modifier</a:t>
              </a:r>
            </a:p>
            <a:p>
              <a:pPr algn="ctr"/>
              <a:r>
                <a:rPr lang="en-US" sz="1050" dirty="0"/>
                <a:t>A</a:t>
              </a:r>
            </a:p>
          </p:txBody>
        </p:sp>
      </p:grpSp>
      <p:sp>
        <p:nvSpPr>
          <p:cNvPr id="6" name="Hexagone 5">
            <a:extLst>
              <a:ext uri="{FF2B5EF4-FFF2-40B4-BE49-F238E27FC236}">
                <a16:creationId xmlns:a16="http://schemas.microsoft.com/office/drawing/2014/main" id="{33D6E94F-4DD5-9848-7713-3D23D8C9BB79}"/>
              </a:ext>
            </a:extLst>
          </p:cNvPr>
          <p:cNvSpPr/>
          <p:nvPr/>
        </p:nvSpPr>
        <p:spPr>
          <a:xfrm>
            <a:off x="8919457" y="4096070"/>
            <a:ext cx="568091" cy="527995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Hexagone 31">
            <a:extLst>
              <a:ext uri="{FF2B5EF4-FFF2-40B4-BE49-F238E27FC236}">
                <a16:creationId xmlns:a16="http://schemas.microsoft.com/office/drawing/2014/main" id="{3967B2E5-3896-C076-3875-44BB70B1010B}"/>
              </a:ext>
            </a:extLst>
          </p:cNvPr>
          <p:cNvSpPr/>
          <p:nvPr/>
        </p:nvSpPr>
        <p:spPr>
          <a:xfrm>
            <a:off x="2420406" y="4472483"/>
            <a:ext cx="568091" cy="527995"/>
          </a:xfrm>
          <a:prstGeom prst="hexagon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611A35C-6235-95C2-246B-CBEC113111CB}"/>
              </a:ext>
            </a:extLst>
          </p:cNvPr>
          <p:cNvSpPr/>
          <p:nvPr/>
        </p:nvSpPr>
        <p:spPr>
          <a:xfrm>
            <a:off x="2192136" y="4587955"/>
            <a:ext cx="10366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Modifier </a:t>
            </a:r>
          </a:p>
          <a:p>
            <a:pPr algn="ctr"/>
            <a:r>
              <a:rPr lang="en-US" sz="1050" dirty="0"/>
              <a:t>C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A7414699-3C1F-DA11-5100-168F4683B147}"/>
              </a:ext>
            </a:extLst>
          </p:cNvPr>
          <p:cNvCxnSpPr>
            <a:cxnSpLocks/>
            <a:stCxn id="18" idx="3"/>
            <a:endCxn id="32" idx="3"/>
          </p:cNvCxnSpPr>
          <p:nvPr/>
        </p:nvCxnSpPr>
        <p:spPr>
          <a:xfrm>
            <a:off x="2029920" y="4157770"/>
            <a:ext cx="390486" cy="578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1C2390C9-6B46-B5B9-C401-2EA474D09423}"/>
              </a:ext>
            </a:extLst>
          </p:cNvPr>
          <p:cNvCxnSpPr>
            <a:cxnSpLocks/>
            <a:stCxn id="32" idx="0"/>
            <a:endCxn id="19" idx="1"/>
          </p:cNvCxnSpPr>
          <p:nvPr/>
        </p:nvCxnSpPr>
        <p:spPr>
          <a:xfrm flipV="1">
            <a:off x="2988497" y="4158156"/>
            <a:ext cx="642558" cy="578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Hexagone 49">
            <a:extLst>
              <a:ext uri="{FF2B5EF4-FFF2-40B4-BE49-F238E27FC236}">
                <a16:creationId xmlns:a16="http://schemas.microsoft.com/office/drawing/2014/main" id="{2F39D5EC-68F7-6DDF-7DBA-669073785937}"/>
              </a:ext>
            </a:extLst>
          </p:cNvPr>
          <p:cNvSpPr/>
          <p:nvPr/>
        </p:nvSpPr>
        <p:spPr>
          <a:xfrm>
            <a:off x="8679193" y="3718566"/>
            <a:ext cx="568091" cy="527995"/>
          </a:xfrm>
          <a:prstGeom prst="hexagon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E006DFA-0598-5F13-6C04-810D0516803B}"/>
              </a:ext>
            </a:extLst>
          </p:cNvPr>
          <p:cNvSpPr/>
          <p:nvPr/>
        </p:nvSpPr>
        <p:spPr>
          <a:xfrm>
            <a:off x="8450923" y="3834038"/>
            <a:ext cx="10366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Modifier </a:t>
            </a:r>
          </a:p>
          <a:p>
            <a:pPr algn="ctr"/>
            <a:r>
              <a:rPr lang="en-US" sz="1050" dirty="0"/>
              <a:t>B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9485B7E-A990-D3F9-9598-FE7B5DCF9E59}"/>
              </a:ext>
            </a:extLst>
          </p:cNvPr>
          <p:cNvGrpSpPr/>
          <p:nvPr/>
        </p:nvGrpSpPr>
        <p:grpSpPr>
          <a:xfrm>
            <a:off x="3004118" y="5344427"/>
            <a:ext cx="5257232" cy="1449103"/>
            <a:chOff x="3004118" y="5344427"/>
            <a:chExt cx="5257232" cy="1449103"/>
          </a:xfrm>
        </p:grpSpPr>
        <p:cxnSp>
          <p:nvCxnSpPr>
            <p:cNvPr id="64" name="Connecteur droit avec flèche 63">
              <a:extLst>
                <a:ext uri="{FF2B5EF4-FFF2-40B4-BE49-F238E27FC236}">
                  <a16:creationId xmlns:a16="http://schemas.microsoft.com/office/drawing/2014/main" id="{E0A255C4-3675-6EBE-9F32-12E662A91F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8494" y="5805547"/>
              <a:ext cx="625549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7F2D5C2D-438D-E56D-DCA8-28A76AF878FD}"/>
                </a:ext>
              </a:extLst>
            </p:cNvPr>
            <p:cNvSpPr/>
            <p:nvPr/>
          </p:nvSpPr>
          <p:spPr>
            <a:xfrm>
              <a:off x="4131233" y="5344427"/>
              <a:ext cx="1076130" cy="1045738"/>
            </a:xfrm>
            <a:prstGeom prst="ellipse">
              <a:avLst/>
            </a:prstGeom>
            <a:solidFill>
              <a:srgbClr val="FFC999"/>
            </a:solidFill>
            <a:ln>
              <a:solidFill>
                <a:srgbClr val="FFC99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66" name="Hexagone 65">
              <a:extLst>
                <a:ext uri="{FF2B5EF4-FFF2-40B4-BE49-F238E27FC236}">
                  <a16:creationId xmlns:a16="http://schemas.microsoft.com/office/drawing/2014/main" id="{7976DB5C-14A9-3B8D-41EA-B9E5F136F44D}"/>
                </a:ext>
              </a:extLst>
            </p:cNvPr>
            <p:cNvSpPr/>
            <p:nvPr/>
          </p:nvSpPr>
          <p:spPr>
            <a:xfrm>
              <a:off x="4385252" y="5639033"/>
              <a:ext cx="568091" cy="527995"/>
            </a:xfrm>
            <a:prstGeom prst="hex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7E604906-3A9E-A921-02D1-989E323E1637}"/>
                </a:ext>
              </a:extLst>
            </p:cNvPr>
            <p:cNvSpPr/>
            <p:nvPr/>
          </p:nvSpPr>
          <p:spPr>
            <a:xfrm>
              <a:off x="5820440" y="5344427"/>
              <a:ext cx="1076130" cy="1045738"/>
            </a:xfrm>
            <a:prstGeom prst="ellipse">
              <a:avLst/>
            </a:prstGeom>
            <a:solidFill>
              <a:srgbClr val="FFC999"/>
            </a:solidFill>
            <a:ln>
              <a:solidFill>
                <a:srgbClr val="FFC99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69" name="Image 68">
              <a:extLst>
                <a:ext uri="{FF2B5EF4-FFF2-40B4-BE49-F238E27FC236}">
                  <a16:creationId xmlns:a16="http://schemas.microsoft.com/office/drawing/2014/main" id="{2B667550-964D-C71D-BC59-B150FAAAC3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3" t="19569" r="90729" b="59954"/>
            <a:stretch/>
          </p:blipFill>
          <p:spPr>
            <a:xfrm>
              <a:off x="3004118" y="5576034"/>
              <a:ext cx="571500" cy="571500"/>
            </a:xfrm>
            <a:prstGeom prst="rect">
              <a:avLst/>
            </a:prstGeom>
          </p:spPr>
        </p:pic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D1066713-01CB-E0C0-9F45-92CB86ECE6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79" t="19842" r="1743" b="59681"/>
            <a:stretch/>
          </p:blipFill>
          <p:spPr>
            <a:xfrm>
              <a:off x="7689850" y="5570385"/>
              <a:ext cx="571500" cy="571500"/>
            </a:xfrm>
            <a:prstGeom prst="rect">
              <a:avLst/>
            </a:prstGeom>
          </p:spPr>
        </p:pic>
        <p:cxnSp>
          <p:nvCxnSpPr>
            <p:cNvPr id="71" name="Connecteur droit avec flèche 70">
              <a:extLst>
                <a:ext uri="{FF2B5EF4-FFF2-40B4-BE49-F238E27FC236}">
                  <a16:creationId xmlns:a16="http://schemas.microsoft.com/office/drawing/2014/main" id="{511993DC-7F4E-61AB-316E-6181E1AA8DB5}"/>
                </a:ext>
              </a:extLst>
            </p:cNvPr>
            <p:cNvCxnSpPr>
              <a:cxnSpLocks/>
              <a:stCxn id="69" idx="3"/>
              <a:endCxn id="65" idx="2"/>
            </p:cNvCxnSpPr>
            <p:nvPr/>
          </p:nvCxnSpPr>
          <p:spPr>
            <a:xfrm>
              <a:off x="3575618" y="5861784"/>
              <a:ext cx="555615" cy="55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avec flèche 71">
              <a:extLst>
                <a:ext uri="{FF2B5EF4-FFF2-40B4-BE49-F238E27FC236}">
                  <a16:creationId xmlns:a16="http://schemas.microsoft.com/office/drawing/2014/main" id="{D6659757-620E-D131-8F7B-32649F449E5D}"/>
                </a:ext>
              </a:extLst>
            </p:cNvPr>
            <p:cNvCxnSpPr>
              <a:cxnSpLocks/>
              <a:stCxn id="67" idx="6"/>
              <a:endCxn id="70" idx="1"/>
            </p:cNvCxnSpPr>
            <p:nvPr/>
          </p:nvCxnSpPr>
          <p:spPr>
            <a:xfrm flipV="1">
              <a:off x="6896570" y="5856135"/>
              <a:ext cx="793280" cy="11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591E467-461E-050C-CFEF-452628BE59C9}"/>
                </a:ext>
              </a:extLst>
            </p:cNvPr>
            <p:cNvSpPr/>
            <p:nvPr/>
          </p:nvSpPr>
          <p:spPr>
            <a:xfrm>
              <a:off x="4923604" y="6485753"/>
              <a:ext cx="13484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b="1" dirty="0"/>
                <a:t>Déploiement </a:t>
              </a:r>
            </a:p>
          </p:txBody>
        </p:sp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id="{11E68AAD-4D32-A4EB-656A-AD091B7A87CC}"/>
                </a:ext>
              </a:extLst>
            </p:cNvPr>
            <p:cNvGrpSpPr/>
            <p:nvPr/>
          </p:nvGrpSpPr>
          <p:grpSpPr>
            <a:xfrm>
              <a:off x="5732153" y="5419623"/>
              <a:ext cx="1036625" cy="540567"/>
              <a:chOff x="4298222" y="5322932"/>
              <a:chExt cx="1036625" cy="540567"/>
            </a:xfrm>
          </p:grpSpPr>
          <p:sp>
            <p:nvSpPr>
              <p:cNvPr id="74" name="Hexagone 73">
                <a:extLst>
                  <a:ext uri="{FF2B5EF4-FFF2-40B4-BE49-F238E27FC236}">
                    <a16:creationId xmlns:a16="http://schemas.microsoft.com/office/drawing/2014/main" id="{57D2A1E0-03CC-189E-890F-FDCB59D01EEC}"/>
                  </a:ext>
                </a:extLst>
              </p:cNvPr>
              <p:cNvSpPr/>
              <p:nvPr/>
            </p:nvSpPr>
            <p:spPr>
              <a:xfrm>
                <a:off x="4516014" y="5322932"/>
                <a:ext cx="568091" cy="527995"/>
              </a:xfrm>
              <a:prstGeom prst="hexagon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50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A0D7A1B0-F23A-F017-BC27-D15084DB84E7}"/>
                  </a:ext>
                </a:extLst>
              </p:cNvPr>
              <p:cNvSpPr/>
              <p:nvPr/>
            </p:nvSpPr>
            <p:spPr>
              <a:xfrm>
                <a:off x="4298222" y="5448001"/>
                <a:ext cx="1036625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50" dirty="0"/>
                  <a:t>Modifier</a:t>
                </a:r>
              </a:p>
              <a:p>
                <a:pPr algn="ctr"/>
                <a:r>
                  <a:rPr lang="en-US" sz="1050" dirty="0"/>
                  <a:t>B</a:t>
                </a:r>
              </a:p>
            </p:txBody>
          </p:sp>
        </p:grpSp>
        <p:sp>
          <p:nvSpPr>
            <p:cNvPr id="7" name="Hexagone 6">
              <a:extLst>
                <a:ext uri="{FF2B5EF4-FFF2-40B4-BE49-F238E27FC236}">
                  <a16:creationId xmlns:a16="http://schemas.microsoft.com/office/drawing/2014/main" id="{9677DC17-EA1C-0698-72ED-7C8A52F539D0}"/>
                </a:ext>
              </a:extLst>
            </p:cNvPr>
            <p:cNvSpPr/>
            <p:nvPr/>
          </p:nvSpPr>
          <p:spPr>
            <a:xfrm>
              <a:off x="5940822" y="5419623"/>
              <a:ext cx="568091" cy="527995"/>
            </a:xfrm>
            <a:prstGeom prst="hex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Hexagone 7">
              <a:extLst>
                <a:ext uri="{FF2B5EF4-FFF2-40B4-BE49-F238E27FC236}">
                  <a16:creationId xmlns:a16="http://schemas.microsoft.com/office/drawing/2014/main" id="{A248E520-7025-0607-10FB-02F9C3FF1056}"/>
                </a:ext>
              </a:extLst>
            </p:cNvPr>
            <p:cNvSpPr/>
            <p:nvPr/>
          </p:nvSpPr>
          <p:spPr>
            <a:xfrm>
              <a:off x="6183959" y="5804905"/>
              <a:ext cx="568091" cy="527995"/>
            </a:xfrm>
            <a:prstGeom prst="hex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05FF0468-0694-C366-E44F-A86D35F05C67}"/>
                </a:ext>
              </a:extLst>
            </p:cNvPr>
            <p:cNvGrpSpPr/>
            <p:nvPr/>
          </p:nvGrpSpPr>
          <p:grpSpPr>
            <a:xfrm>
              <a:off x="5948232" y="5818306"/>
              <a:ext cx="1036625" cy="542551"/>
              <a:chOff x="4151869" y="5640698"/>
              <a:chExt cx="1036625" cy="542551"/>
            </a:xfrm>
          </p:grpSpPr>
          <p:sp>
            <p:nvSpPr>
              <p:cNvPr id="10" name="Hexagone 9">
                <a:extLst>
                  <a:ext uri="{FF2B5EF4-FFF2-40B4-BE49-F238E27FC236}">
                    <a16:creationId xmlns:a16="http://schemas.microsoft.com/office/drawing/2014/main" id="{6A75AB5C-723E-29ED-C126-0E0051C10E45}"/>
                  </a:ext>
                </a:extLst>
              </p:cNvPr>
              <p:cNvSpPr/>
              <p:nvPr/>
            </p:nvSpPr>
            <p:spPr>
              <a:xfrm>
                <a:off x="4379658" y="5640698"/>
                <a:ext cx="568091" cy="527995"/>
              </a:xfrm>
              <a:prstGeom prst="hexagon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500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8809157-3DDF-F23A-90AD-F193739FA244}"/>
                  </a:ext>
                </a:extLst>
              </p:cNvPr>
              <p:cNvSpPr/>
              <p:nvPr/>
            </p:nvSpPr>
            <p:spPr>
              <a:xfrm>
                <a:off x="4151869" y="5767751"/>
                <a:ext cx="1036625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50" dirty="0"/>
                  <a:t>Modifier </a:t>
                </a:r>
              </a:p>
              <a:p>
                <a:pPr algn="ctr"/>
                <a:r>
                  <a:rPr lang="en-US" sz="1050" dirty="0"/>
                  <a:t>C</a:t>
                </a:r>
              </a:p>
            </p:txBody>
          </p:sp>
        </p:grpSp>
        <p:sp>
          <p:nvSpPr>
            <p:cNvPr id="56" name="Hexagone 55">
              <a:extLst>
                <a:ext uri="{FF2B5EF4-FFF2-40B4-BE49-F238E27FC236}">
                  <a16:creationId xmlns:a16="http://schemas.microsoft.com/office/drawing/2014/main" id="{C31FE34F-CAB2-CE73-1396-040171E9D077}"/>
                </a:ext>
              </a:extLst>
            </p:cNvPr>
            <p:cNvSpPr/>
            <p:nvPr/>
          </p:nvSpPr>
          <p:spPr>
            <a:xfrm>
              <a:off x="4402802" y="5636722"/>
              <a:ext cx="568091" cy="527995"/>
            </a:xfrm>
            <a:prstGeom prst="hexagon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500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85C9A96-3D7F-1ACB-7478-3F4A1F822A61}"/>
                </a:ext>
              </a:extLst>
            </p:cNvPr>
            <p:cNvSpPr/>
            <p:nvPr/>
          </p:nvSpPr>
          <p:spPr>
            <a:xfrm>
              <a:off x="4185010" y="5761791"/>
              <a:ext cx="1036625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/>
                <a:t>Modifier</a:t>
              </a:r>
            </a:p>
            <a:p>
              <a:pPr algn="ctr"/>
              <a:r>
                <a:rPr lang="en-US" sz="1050" dirty="0"/>
                <a:t>A</a:t>
              </a:r>
            </a:p>
          </p:txBody>
        </p:sp>
      </p:grpSp>
      <p:sp>
        <p:nvSpPr>
          <p:cNvPr id="61" name="Espace réservé du numéro de diapositive 60">
            <a:extLst>
              <a:ext uri="{FF2B5EF4-FFF2-40B4-BE49-F238E27FC236}">
                <a16:creationId xmlns:a16="http://schemas.microsoft.com/office/drawing/2014/main" id="{10B54CDC-C42E-45DA-5786-39E511198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91F2-0F7D-4C84-8049-DD9827954C93}" type="slidenum">
              <a:rPr lang="fr-FR" smtClean="0"/>
              <a:t>18</a:t>
            </a:fld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0913F6-0B00-0F03-FF49-78585F752A1D}"/>
              </a:ext>
            </a:extLst>
          </p:cNvPr>
          <p:cNvSpPr/>
          <p:nvPr/>
        </p:nvSpPr>
        <p:spPr>
          <a:xfrm>
            <a:off x="1991336" y="5088237"/>
            <a:ext cx="1409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SFC </a:t>
            </a:r>
            <a:r>
              <a:rPr lang="fr-FR" sz="1400" b="1" dirty="0"/>
              <a:t>prétraitée</a:t>
            </a:r>
          </a:p>
        </p:txBody>
      </p:sp>
    </p:spTree>
    <p:extLst>
      <p:ext uri="{BB962C8B-B14F-4D97-AF65-F5344CB8AC3E}">
        <p14:creationId xmlns:p14="http://schemas.microsoft.com/office/powerpoint/2010/main" val="280516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47AA1-5BDF-6630-ADED-305175ED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Modification 1 : Parallélisme durant le déploiement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03808F-C3D4-8EEE-E53C-C870E2847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Adapter le placement des micro-services selon leur aptitude à fonctionner en parallèle</a:t>
            </a:r>
          </a:p>
          <a:p>
            <a:r>
              <a:rPr lang="fr-FR" dirty="0"/>
              <a:t>Nouvelle approche de placement de micro-services [annexe 2]</a:t>
            </a:r>
          </a:p>
          <a:p>
            <a:pPr lvl="1"/>
            <a:r>
              <a:rPr lang="fr-FR" dirty="0"/>
              <a:t>Le placement de chaque micro-service se fait en fonction du/des micro-service(s) précédent(s) </a:t>
            </a:r>
          </a:p>
          <a:p>
            <a:pPr lvl="2"/>
            <a:r>
              <a:rPr lang="fr-FR" dirty="0"/>
              <a:t>Si le/les micro-service(s) précédent(s) est/sont </a:t>
            </a:r>
            <a:r>
              <a:rPr lang="fr-FR" dirty="0" err="1"/>
              <a:t>parallélisable</a:t>
            </a:r>
            <a:r>
              <a:rPr lang="fr-FR" dirty="0"/>
              <a:t>(s) avec le micro-service à déployer </a:t>
            </a:r>
            <a:r>
              <a:rPr lang="fr-FR" dirty="0">
                <a:sym typeface="Wingdings" panose="05000000000000000000" pitchFamily="2" charset="2"/>
              </a:rPr>
              <a:t> ils seront déployés ensemble sur le nœud pouvant les accueillir (dans la mesure de la capacité des nœuds)</a:t>
            </a:r>
          </a:p>
          <a:p>
            <a:r>
              <a:rPr lang="fr-FR" dirty="0">
                <a:sym typeface="Wingdings" panose="05000000000000000000" pitchFamily="2" charset="2"/>
              </a:rPr>
              <a:t>Exemple : déploiement du micro-service C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</p:txBody>
      </p:sp>
      <p:sp>
        <p:nvSpPr>
          <p:cNvPr id="5" name="Croix 4">
            <a:extLst>
              <a:ext uri="{FF2B5EF4-FFF2-40B4-BE49-F238E27FC236}">
                <a16:creationId xmlns:a16="http://schemas.microsoft.com/office/drawing/2014/main" id="{3312D3CD-0BB9-F7EC-1EA8-7CB548DB105B}"/>
              </a:ext>
            </a:extLst>
          </p:cNvPr>
          <p:cNvSpPr/>
          <p:nvPr/>
        </p:nvSpPr>
        <p:spPr>
          <a:xfrm>
            <a:off x="4923604" y="4014465"/>
            <a:ext cx="266008" cy="263997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D6F51D1-8C69-F596-4817-A1C0FC4A2848}"/>
              </a:ext>
            </a:extLst>
          </p:cNvPr>
          <p:cNvCxnSpPr>
            <a:cxnSpLocks/>
          </p:cNvCxnSpPr>
          <p:nvPr/>
        </p:nvCxnSpPr>
        <p:spPr>
          <a:xfrm flipH="1">
            <a:off x="7916529" y="4107182"/>
            <a:ext cx="625549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3565AD29-7BBD-033F-FBCE-8CB9F290EA1C}"/>
              </a:ext>
            </a:extLst>
          </p:cNvPr>
          <p:cNvSpPr/>
          <p:nvPr/>
        </p:nvSpPr>
        <p:spPr>
          <a:xfrm>
            <a:off x="6859268" y="3646062"/>
            <a:ext cx="1076130" cy="1045738"/>
          </a:xfrm>
          <a:prstGeom prst="ellipse">
            <a:avLst/>
          </a:prstGeom>
          <a:solidFill>
            <a:srgbClr val="FFC999"/>
          </a:solidFill>
          <a:ln>
            <a:solidFill>
              <a:srgbClr val="FFC99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0B335E5-FEAF-7965-2DC8-C3B0149A44CD}"/>
              </a:ext>
            </a:extLst>
          </p:cNvPr>
          <p:cNvSpPr/>
          <p:nvPr/>
        </p:nvSpPr>
        <p:spPr>
          <a:xfrm>
            <a:off x="8548475" y="3646062"/>
            <a:ext cx="1076130" cy="1045738"/>
          </a:xfrm>
          <a:prstGeom prst="ellipse">
            <a:avLst/>
          </a:prstGeom>
          <a:solidFill>
            <a:srgbClr val="FFC999"/>
          </a:solidFill>
          <a:ln>
            <a:solidFill>
              <a:srgbClr val="FFC99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Hexagone 15">
            <a:extLst>
              <a:ext uri="{FF2B5EF4-FFF2-40B4-BE49-F238E27FC236}">
                <a16:creationId xmlns:a16="http://schemas.microsoft.com/office/drawing/2014/main" id="{F0F92FA3-AEF7-89B3-6B7F-9A9D7CEADDA5}"/>
              </a:ext>
            </a:extLst>
          </p:cNvPr>
          <p:cNvSpPr/>
          <p:nvPr/>
        </p:nvSpPr>
        <p:spPr>
          <a:xfrm>
            <a:off x="8676320" y="3716897"/>
            <a:ext cx="568091" cy="527995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B24B5699-2ED4-3A3C-228D-0674F1363BE4}"/>
              </a:ext>
            </a:extLst>
          </p:cNvPr>
          <p:cNvGrpSpPr/>
          <p:nvPr/>
        </p:nvGrpSpPr>
        <p:grpSpPr>
          <a:xfrm>
            <a:off x="1458420" y="3297303"/>
            <a:ext cx="2744135" cy="1146603"/>
            <a:chOff x="9114501" y="4282595"/>
            <a:chExt cx="2744135" cy="1146603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0D80D49B-8E5D-2392-2B1F-1B1F72C2D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3" t="19569" r="90729" b="59954"/>
            <a:stretch/>
          </p:blipFill>
          <p:spPr>
            <a:xfrm>
              <a:off x="9114501" y="4857312"/>
              <a:ext cx="571500" cy="571500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561DA645-2C93-8713-BF4C-1B03FE1B27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79" t="19842" r="1743" b="59681"/>
            <a:stretch/>
          </p:blipFill>
          <p:spPr>
            <a:xfrm>
              <a:off x="11287136" y="4857698"/>
              <a:ext cx="571500" cy="571500"/>
            </a:xfrm>
            <a:prstGeom prst="rect">
              <a:avLst/>
            </a:prstGeom>
          </p:spPr>
        </p:pic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5E7C0F28-7AB5-ABAD-AE22-ACFC7B111C62}"/>
                </a:ext>
              </a:extLst>
            </p:cNvPr>
            <p:cNvCxnSpPr>
              <a:cxnSpLocks/>
              <a:stCxn id="18" idx="3"/>
              <a:endCxn id="37" idx="3"/>
            </p:cNvCxnSpPr>
            <p:nvPr/>
          </p:nvCxnSpPr>
          <p:spPr>
            <a:xfrm flipV="1">
              <a:off x="9686001" y="4546593"/>
              <a:ext cx="390486" cy="5964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03433E7C-DDDD-CA9F-8D7A-B43AA28EE323}"/>
                </a:ext>
              </a:extLst>
            </p:cNvPr>
            <p:cNvCxnSpPr>
              <a:cxnSpLocks/>
              <a:stCxn id="18" idx="3"/>
              <a:endCxn id="33" idx="3"/>
            </p:cNvCxnSpPr>
            <p:nvPr/>
          </p:nvCxnSpPr>
          <p:spPr>
            <a:xfrm>
              <a:off x="9686001" y="5143062"/>
              <a:ext cx="38205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97397C84-4529-1155-C869-09B02340895C}"/>
                </a:ext>
              </a:extLst>
            </p:cNvPr>
            <p:cNvGrpSpPr/>
            <p:nvPr/>
          </p:nvGrpSpPr>
          <p:grpSpPr>
            <a:xfrm>
              <a:off x="9838929" y="4282595"/>
              <a:ext cx="1036625" cy="544344"/>
              <a:chOff x="1115954" y="1843098"/>
              <a:chExt cx="1036625" cy="544344"/>
            </a:xfrm>
          </p:grpSpPr>
          <p:sp>
            <p:nvSpPr>
              <p:cNvPr id="37" name="Hexagone 36">
                <a:extLst>
                  <a:ext uri="{FF2B5EF4-FFF2-40B4-BE49-F238E27FC236}">
                    <a16:creationId xmlns:a16="http://schemas.microsoft.com/office/drawing/2014/main" id="{E1F4EC6A-9DC9-CCE3-777C-62F11214EBA9}"/>
                  </a:ext>
                </a:extLst>
              </p:cNvPr>
              <p:cNvSpPr/>
              <p:nvPr/>
            </p:nvSpPr>
            <p:spPr>
              <a:xfrm>
                <a:off x="1353512" y="1843098"/>
                <a:ext cx="568091" cy="527995"/>
              </a:xfrm>
              <a:prstGeom prst="hexagon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50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FD93362-CB1E-C1B0-A268-9E6E624015DF}"/>
                  </a:ext>
                </a:extLst>
              </p:cNvPr>
              <p:cNvSpPr/>
              <p:nvPr/>
            </p:nvSpPr>
            <p:spPr>
              <a:xfrm>
                <a:off x="1115954" y="1971944"/>
                <a:ext cx="1036625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50" dirty="0"/>
                  <a:t>Modifier</a:t>
                </a:r>
              </a:p>
              <a:p>
                <a:pPr algn="ctr"/>
                <a:r>
                  <a:rPr lang="en-US" sz="1050" dirty="0"/>
                  <a:t>A</a:t>
                </a: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7860C5C5-A9D7-A992-4BD5-D420D987A80C}"/>
                </a:ext>
              </a:extLst>
            </p:cNvPr>
            <p:cNvGrpSpPr/>
            <p:nvPr/>
          </p:nvGrpSpPr>
          <p:grpSpPr>
            <a:xfrm>
              <a:off x="9839782" y="4879064"/>
              <a:ext cx="1036625" cy="530970"/>
              <a:chOff x="1894751" y="1856029"/>
              <a:chExt cx="1036625" cy="530970"/>
            </a:xfrm>
          </p:grpSpPr>
          <p:sp>
            <p:nvSpPr>
              <p:cNvPr id="33" name="Hexagone 32">
                <a:extLst>
                  <a:ext uri="{FF2B5EF4-FFF2-40B4-BE49-F238E27FC236}">
                    <a16:creationId xmlns:a16="http://schemas.microsoft.com/office/drawing/2014/main" id="{7CE2888C-BA8A-D267-E74A-5DD38BFB5C97}"/>
                  </a:ext>
                </a:extLst>
              </p:cNvPr>
              <p:cNvSpPr/>
              <p:nvPr/>
            </p:nvSpPr>
            <p:spPr>
              <a:xfrm>
                <a:off x="2123021" y="1856029"/>
                <a:ext cx="568091" cy="527995"/>
              </a:xfrm>
              <a:prstGeom prst="hexagon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50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EA771A1-3C10-A686-3FF5-ED55559A2B27}"/>
                  </a:ext>
                </a:extLst>
              </p:cNvPr>
              <p:cNvSpPr/>
              <p:nvPr/>
            </p:nvSpPr>
            <p:spPr>
              <a:xfrm>
                <a:off x="1894751" y="1971501"/>
                <a:ext cx="1036625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50" dirty="0"/>
                  <a:t>Modifier </a:t>
                </a:r>
              </a:p>
              <a:p>
                <a:pPr algn="ctr"/>
                <a:r>
                  <a:rPr lang="en-US" sz="1050" dirty="0"/>
                  <a:t>B</a:t>
                </a:r>
              </a:p>
            </p:txBody>
          </p:sp>
        </p:grp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0EE971A3-5D88-C8A8-64FE-EF8053732FEA}"/>
                </a:ext>
              </a:extLst>
            </p:cNvPr>
            <p:cNvCxnSpPr>
              <a:stCxn id="37" idx="0"/>
              <a:endCxn id="19" idx="1"/>
            </p:cNvCxnSpPr>
            <p:nvPr/>
          </p:nvCxnSpPr>
          <p:spPr>
            <a:xfrm>
              <a:off x="10644578" y="4546593"/>
              <a:ext cx="642558" cy="5968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08254460-928E-ECB6-B368-2DCD553A3ED2}"/>
                </a:ext>
              </a:extLst>
            </p:cNvPr>
            <p:cNvCxnSpPr>
              <a:stCxn id="33" idx="0"/>
              <a:endCxn id="19" idx="1"/>
            </p:cNvCxnSpPr>
            <p:nvPr/>
          </p:nvCxnSpPr>
          <p:spPr>
            <a:xfrm>
              <a:off x="10636143" y="5143062"/>
              <a:ext cx="650993" cy="3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Image 39">
            <a:extLst>
              <a:ext uri="{FF2B5EF4-FFF2-40B4-BE49-F238E27FC236}">
                <a16:creationId xmlns:a16="http://schemas.microsoft.com/office/drawing/2014/main" id="{881EDD45-FDFF-0632-A41D-E710131A9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t="19569" r="90729" b="59954"/>
          <a:stretch/>
        </p:blipFill>
        <p:spPr>
          <a:xfrm>
            <a:off x="5732153" y="3877669"/>
            <a:ext cx="571500" cy="57150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775D9849-AF89-BBF2-83B6-E31E29C17A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9" t="19842" r="1743" b="59681"/>
          <a:stretch/>
        </p:blipFill>
        <p:spPr>
          <a:xfrm>
            <a:off x="10417885" y="3872020"/>
            <a:ext cx="571500" cy="571500"/>
          </a:xfrm>
          <a:prstGeom prst="rect">
            <a:avLst/>
          </a:prstGeom>
        </p:spPr>
      </p:pic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07E69E02-4E71-E12C-3401-EB860CE95DFB}"/>
              </a:ext>
            </a:extLst>
          </p:cNvPr>
          <p:cNvCxnSpPr>
            <a:cxnSpLocks/>
            <a:stCxn id="40" idx="3"/>
            <a:endCxn id="13" idx="2"/>
          </p:cNvCxnSpPr>
          <p:nvPr/>
        </p:nvCxnSpPr>
        <p:spPr>
          <a:xfrm>
            <a:off x="6303653" y="4163419"/>
            <a:ext cx="555615" cy="5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14F09A9C-E3EA-C6D7-81AE-2439974F23A1}"/>
              </a:ext>
            </a:extLst>
          </p:cNvPr>
          <p:cNvCxnSpPr>
            <a:cxnSpLocks/>
            <a:stCxn id="15" idx="6"/>
            <a:endCxn id="41" idx="1"/>
          </p:cNvCxnSpPr>
          <p:nvPr/>
        </p:nvCxnSpPr>
        <p:spPr>
          <a:xfrm flipV="1">
            <a:off x="9624605" y="4157770"/>
            <a:ext cx="793280" cy="11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302236AC-2E64-BF0F-D57C-B7D19A1C1FE0}"/>
              </a:ext>
            </a:extLst>
          </p:cNvPr>
          <p:cNvSpPr/>
          <p:nvPr/>
        </p:nvSpPr>
        <p:spPr>
          <a:xfrm>
            <a:off x="7457041" y="4897951"/>
            <a:ext cx="13484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/>
              <a:t>Infrastructure</a:t>
            </a:r>
          </a:p>
        </p:txBody>
      </p:sp>
      <p:sp>
        <p:nvSpPr>
          <p:cNvPr id="6" name="Hexagone 5">
            <a:extLst>
              <a:ext uri="{FF2B5EF4-FFF2-40B4-BE49-F238E27FC236}">
                <a16:creationId xmlns:a16="http://schemas.microsoft.com/office/drawing/2014/main" id="{33D6E94F-4DD5-9848-7713-3D23D8C9BB79}"/>
              </a:ext>
            </a:extLst>
          </p:cNvPr>
          <p:cNvSpPr/>
          <p:nvPr/>
        </p:nvSpPr>
        <p:spPr>
          <a:xfrm>
            <a:off x="7235514" y="4103679"/>
            <a:ext cx="568091" cy="527995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Hexagone 31">
            <a:extLst>
              <a:ext uri="{FF2B5EF4-FFF2-40B4-BE49-F238E27FC236}">
                <a16:creationId xmlns:a16="http://schemas.microsoft.com/office/drawing/2014/main" id="{3967B2E5-3896-C076-3875-44BB70B1010B}"/>
              </a:ext>
            </a:extLst>
          </p:cNvPr>
          <p:cNvSpPr/>
          <p:nvPr/>
        </p:nvSpPr>
        <p:spPr>
          <a:xfrm>
            <a:off x="2420406" y="4472483"/>
            <a:ext cx="568091" cy="527995"/>
          </a:xfrm>
          <a:prstGeom prst="hexagon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611A35C-6235-95C2-246B-CBEC113111CB}"/>
              </a:ext>
            </a:extLst>
          </p:cNvPr>
          <p:cNvSpPr/>
          <p:nvPr/>
        </p:nvSpPr>
        <p:spPr>
          <a:xfrm>
            <a:off x="2192136" y="4587955"/>
            <a:ext cx="10366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Modifier </a:t>
            </a:r>
          </a:p>
          <a:p>
            <a:pPr algn="ctr"/>
            <a:r>
              <a:rPr lang="en-US" sz="1050" dirty="0"/>
              <a:t>C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A7414699-3C1F-DA11-5100-168F4683B147}"/>
              </a:ext>
            </a:extLst>
          </p:cNvPr>
          <p:cNvCxnSpPr>
            <a:cxnSpLocks/>
            <a:stCxn id="18" idx="3"/>
            <a:endCxn id="32" idx="3"/>
          </p:cNvCxnSpPr>
          <p:nvPr/>
        </p:nvCxnSpPr>
        <p:spPr>
          <a:xfrm>
            <a:off x="2029920" y="4157770"/>
            <a:ext cx="390486" cy="578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1C2390C9-6B46-B5B9-C401-2EA474D09423}"/>
              </a:ext>
            </a:extLst>
          </p:cNvPr>
          <p:cNvCxnSpPr>
            <a:cxnSpLocks/>
            <a:stCxn id="32" idx="0"/>
            <a:endCxn id="19" idx="1"/>
          </p:cNvCxnSpPr>
          <p:nvPr/>
        </p:nvCxnSpPr>
        <p:spPr>
          <a:xfrm flipV="1">
            <a:off x="2988497" y="4158156"/>
            <a:ext cx="642558" cy="578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Hexagone 49">
            <a:extLst>
              <a:ext uri="{FF2B5EF4-FFF2-40B4-BE49-F238E27FC236}">
                <a16:creationId xmlns:a16="http://schemas.microsoft.com/office/drawing/2014/main" id="{2F39D5EC-68F7-6DDF-7DBA-669073785937}"/>
              </a:ext>
            </a:extLst>
          </p:cNvPr>
          <p:cNvSpPr/>
          <p:nvPr/>
        </p:nvSpPr>
        <p:spPr>
          <a:xfrm>
            <a:off x="6995250" y="3726175"/>
            <a:ext cx="568091" cy="527995"/>
          </a:xfrm>
          <a:prstGeom prst="hexagon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E006DFA-0598-5F13-6C04-810D0516803B}"/>
              </a:ext>
            </a:extLst>
          </p:cNvPr>
          <p:cNvSpPr/>
          <p:nvPr/>
        </p:nvSpPr>
        <p:spPr>
          <a:xfrm>
            <a:off x="6766980" y="3841647"/>
            <a:ext cx="10366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Modifier </a:t>
            </a:r>
          </a:p>
          <a:p>
            <a:pPr algn="ctr"/>
            <a:r>
              <a:rPr lang="en-US" sz="1050" dirty="0"/>
              <a:t>A</a:t>
            </a:r>
          </a:p>
        </p:txBody>
      </p:sp>
      <p:sp>
        <p:nvSpPr>
          <p:cNvPr id="44" name="Hexagone 43">
            <a:extLst>
              <a:ext uri="{FF2B5EF4-FFF2-40B4-BE49-F238E27FC236}">
                <a16:creationId xmlns:a16="http://schemas.microsoft.com/office/drawing/2014/main" id="{62D0CE4E-859D-9198-A80C-6CA9A5CE4439}"/>
              </a:ext>
            </a:extLst>
          </p:cNvPr>
          <p:cNvSpPr/>
          <p:nvPr/>
        </p:nvSpPr>
        <p:spPr>
          <a:xfrm>
            <a:off x="6995250" y="3710787"/>
            <a:ext cx="568091" cy="527995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C694105D-7473-95CF-D6F7-B9CD37888BD3}"/>
              </a:ext>
            </a:extLst>
          </p:cNvPr>
          <p:cNvGrpSpPr/>
          <p:nvPr/>
        </p:nvGrpSpPr>
        <p:grpSpPr>
          <a:xfrm>
            <a:off x="7016507" y="4117721"/>
            <a:ext cx="1036625" cy="540567"/>
            <a:chOff x="4298222" y="5322932"/>
            <a:chExt cx="1036625" cy="540567"/>
          </a:xfrm>
        </p:grpSpPr>
        <p:sp>
          <p:nvSpPr>
            <p:cNvPr id="48" name="Hexagone 47">
              <a:extLst>
                <a:ext uri="{FF2B5EF4-FFF2-40B4-BE49-F238E27FC236}">
                  <a16:creationId xmlns:a16="http://schemas.microsoft.com/office/drawing/2014/main" id="{C4B6FA0D-6E89-B6F2-E8FD-910AA06203E5}"/>
                </a:ext>
              </a:extLst>
            </p:cNvPr>
            <p:cNvSpPr/>
            <p:nvPr/>
          </p:nvSpPr>
          <p:spPr>
            <a:xfrm>
              <a:off x="4516014" y="5322932"/>
              <a:ext cx="568091" cy="527995"/>
            </a:xfrm>
            <a:prstGeom prst="hexagon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5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CD79E02-C684-54D5-3442-C6E6F1F08CFC}"/>
                </a:ext>
              </a:extLst>
            </p:cNvPr>
            <p:cNvSpPr/>
            <p:nvPr/>
          </p:nvSpPr>
          <p:spPr>
            <a:xfrm>
              <a:off x="4298222" y="5448001"/>
              <a:ext cx="1036625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/>
                <a:t>Modifier</a:t>
              </a:r>
            </a:p>
            <a:p>
              <a:pPr algn="ctr"/>
              <a:r>
                <a:rPr lang="en-US" sz="1050" dirty="0"/>
                <a:t>B</a:t>
              </a:r>
            </a:p>
          </p:txBody>
        </p:sp>
      </p:grpSp>
      <p:sp>
        <p:nvSpPr>
          <p:cNvPr id="53" name="Hexagone 52">
            <a:extLst>
              <a:ext uri="{FF2B5EF4-FFF2-40B4-BE49-F238E27FC236}">
                <a16:creationId xmlns:a16="http://schemas.microsoft.com/office/drawing/2014/main" id="{9C2B0A3F-B875-E7D1-7540-B4A821E96A2C}"/>
              </a:ext>
            </a:extLst>
          </p:cNvPr>
          <p:cNvSpPr/>
          <p:nvPr/>
        </p:nvSpPr>
        <p:spPr>
          <a:xfrm>
            <a:off x="9037421" y="3920790"/>
            <a:ext cx="560845" cy="527995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Hexagone 53">
            <a:extLst>
              <a:ext uri="{FF2B5EF4-FFF2-40B4-BE49-F238E27FC236}">
                <a16:creationId xmlns:a16="http://schemas.microsoft.com/office/drawing/2014/main" id="{2C8D35FC-78DD-6B83-89C1-3E4457FDFE6E}"/>
              </a:ext>
            </a:extLst>
          </p:cNvPr>
          <p:cNvSpPr/>
          <p:nvPr/>
        </p:nvSpPr>
        <p:spPr>
          <a:xfrm>
            <a:off x="8728678" y="4130293"/>
            <a:ext cx="560845" cy="527995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5D8D391-7BCD-E596-DF76-C78ACDADA90E}"/>
              </a:ext>
            </a:extLst>
          </p:cNvPr>
          <p:cNvGrpSpPr/>
          <p:nvPr/>
        </p:nvGrpSpPr>
        <p:grpSpPr>
          <a:xfrm>
            <a:off x="3004118" y="5344427"/>
            <a:ext cx="5257232" cy="1449103"/>
            <a:chOff x="3004118" y="5344427"/>
            <a:chExt cx="5257232" cy="1449103"/>
          </a:xfrm>
        </p:grpSpPr>
        <p:cxnSp>
          <p:nvCxnSpPr>
            <p:cNvPr id="64" name="Connecteur droit avec flèche 63">
              <a:extLst>
                <a:ext uri="{FF2B5EF4-FFF2-40B4-BE49-F238E27FC236}">
                  <a16:creationId xmlns:a16="http://schemas.microsoft.com/office/drawing/2014/main" id="{E0A255C4-3675-6EBE-9F32-12E662A91F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8494" y="5805547"/>
              <a:ext cx="625549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7F2D5C2D-438D-E56D-DCA8-28A76AF878FD}"/>
                </a:ext>
              </a:extLst>
            </p:cNvPr>
            <p:cNvSpPr/>
            <p:nvPr/>
          </p:nvSpPr>
          <p:spPr>
            <a:xfrm>
              <a:off x="4131233" y="5344427"/>
              <a:ext cx="1076130" cy="1045738"/>
            </a:xfrm>
            <a:prstGeom prst="ellipse">
              <a:avLst/>
            </a:prstGeom>
            <a:solidFill>
              <a:srgbClr val="FFC999"/>
            </a:solidFill>
            <a:ln>
              <a:solidFill>
                <a:srgbClr val="FFC99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7E604906-3A9E-A921-02D1-989E323E1637}"/>
                </a:ext>
              </a:extLst>
            </p:cNvPr>
            <p:cNvSpPr/>
            <p:nvPr/>
          </p:nvSpPr>
          <p:spPr>
            <a:xfrm>
              <a:off x="5820440" y="5344427"/>
              <a:ext cx="1076130" cy="1045738"/>
            </a:xfrm>
            <a:prstGeom prst="ellipse">
              <a:avLst/>
            </a:prstGeom>
            <a:solidFill>
              <a:srgbClr val="FFC999"/>
            </a:solidFill>
            <a:ln>
              <a:solidFill>
                <a:srgbClr val="FFC99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69" name="Image 68">
              <a:extLst>
                <a:ext uri="{FF2B5EF4-FFF2-40B4-BE49-F238E27FC236}">
                  <a16:creationId xmlns:a16="http://schemas.microsoft.com/office/drawing/2014/main" id="{2B667550-964D-C71D-BC59-B150FAAAC3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3" t="19569" r="90729" b="59954"/>
            <a:stretch/>
          </p:blipFill>
          <p:spPr>
            <a:xfrm>
              <a:off x="3004118" y="5576034"/>
              <a:ext cx="571500" cy="571500"/>
            </a:xfrm>
            <a:prstGeom prst="rect">
              <a:avLst/>
            </a:prstGeom>
          </p:spPr>
        </p:pic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D1066713-01CB-E0C0-9F45-92CB86ECE6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79" t="19842" r="1743" b="59681"/>
            <a:stretch/>
          </p:blipFill>
          <p:spPr>
            <a:xfrm>
              <a:off x="7689850" y="5570385"/>
              <a:ext cx="571500" cy="571500"/>
            </a:xfrm>
            <a:prstGeom prst="rect">
              <a:avLst/>
            </a:prstGeom>
          </p:spPr>
        </p:pic>
        <p:cxnSp>
          <p:nvCxnSpPr>
            <p:cNvPr id="71" name="Connecteur droit avec flèche 70">
              <a:extLst>
                <a:ext uri="{FF2B5EF4-FFF2-40B4-BE49-F238E27FC236}">
                  <a16:creationId xmlns:a16="http://schemas.microsoft.com/office/drawing/2014/main" id="{511993DC-7F4E-61AB-316E-6181E1AA8DB5}"/>
                </a:ext>
              </a:extLst>
            </p:cNvPr>
            <p:cNvCxnSpPr>
              <a:cxnSpLocks/>
              <a:stCxn id="69" idx="3"/>
              <a:endCxn id="65" idx="2"/>
            </p:cNvCxnSpPr>
            <p:nvPr/>
          </p:nvCxnSpPr>
          <p:spPr>
            <a:xfrm>
              <a:off x="3575618" y="5861784"/>
              <a:ext cx="555615" cy="55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avec flèche 71">
              <a:extLst>
                <a:ext uri="{FF2B5EF4-FFF2-40B4-BE49-F238E27FC236}">
                  <a16:creationId xmlns:a16="http://schemas.microsoft.com/office/drawing/2014/main" id="{D6659757-620E-D131-8F7B-32649F449E5D}"/>
                </a:ext>
              </a:extLst>
            </p:cNvPr>
            <p:cNvCxnSpPr>
              <a:cxnSpLocks/>
              <a:stCxn id="67" idx="6"/>
              <a:endCxn id="70" idx="1"/>
            </p:cNvCxnSpPr>
            <p:nvPr/>
          </p:nvCxnSpPr>
          <p:spPr>
            <a:xfrm flipV="1">
              <a:off x="6896570" y="5856135"/>
              <a:ext cx="793280" cy="11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591E467-461E-050C-CFEF-452628BE59C9}"/>
                </a:ext>
              </a:extLst>
            </p:cNvPr>
            <p:cNvSpPr/>
            <p:nvPr/>
          </p:nvSpPr>
          <p:spPr>
            <a:xfrm>
              <a:off x="4923604" y="6485753"/>
              <a:ext cx="13484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b="1" dirty="0"/>
                <a:t>Déploiement </a:t>
              </a:r>
            </a:p>
          </p:txBody>
        </p:sp>
        <p:sp>
          <p:nvSpPr>
            <p:cNvPr id="84" name="Hexagone 83">
              <a:extLst>
                <a:ext uri="{FF2B5EF4-FFF2-40B4-BE49-F238E27FC236}">
                  <a16:creationId xmlns:a16="http://schemas.microsoft.com/office/drawing/2014/main" id="{5903201A-66DB-4AEF-8459-A4DE5858623F}"/>
                </a:ext>
              </a:extLst>
            </p:cNvPr>
            <p:cNvSpPr/>
            <p:nvPr/>
          </p:nvSpPr>
          <p:spPr>
            <a:xfrm>
              <a:off x="4488822" y="5801993"/>
              <a:ext cx="568091" cy="527995"/>
            </a:xfrm>
            <a:prstGeom prst="hex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5" name="Hexagone 84">
              <a:extLst>
                <a:ext uri="{FF2B5EF4-FFF2-40B4-BE49-F238E27FC236}">
                  <a16:creationId xmlns:a16="http://schemas.microsoft.com/office/drawing/2014/main" id="{E4079555-7521-6F47-247E-905B6887E554}"/>
                </a:ext>
              </a:extLst>
            </p:cNvPr>
            <p:cNvSpPr/>
            <p:nvPr/>
          </p:nvSpPr>
          <p:spPr>
            <a:xfrm>
              <a:off x="4248558" y="5409101"/>
              <a:ext cx="568091" cy="527995"/>
            </a:xfrm>
            <a:prstGeom prst="hex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6" name="Hexagone 85">
              <a:extLst>
                <a:ext uri="{FF2B5EF4-FFF2-40B4-BE49-F238E27FC236}">
                  <a16:creationId xmlns:a16="http://schemas.microsoft.com/office/drawing/2014/main" id="{1B7D867A-15FC-9363-ED9D-BA5A94634A69}"/>
                </a:ext>
              </a:extLst>
            </p:cNvPr>
            <p:cNvSpPr/>
            <p:nvPr/>
          </p:nvSpPr>
          <p:spPr>
            <a:xfrm>
              <a:off x="5953088" y="5397328"/>
              <a:ext cx="568091" cy="527995"/>
            </a:xfrm>
            <a:prstGeom prst="hex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7" name="Hexagone 86">
              <a:extLst>
                <a:ext uri="{FF2B5EF4-FFF2-40B4-BE49-F238E27FC236}">
                  <a16:creationId xmlns:a16="http://schemas.microsoft.com/office/drawing/2014/main" id="{0ACA6596-5019-B446-8315-AA661D5FE30C}"/>
                </a:ext>
              </a:extLst>
            </p:cNvPr>
            <p:cNvSpPr/>
            <p:nvPr/>
          </p:nvSpPr>
          <p:spPr>
            <a:xfrm>
              <a:off x="6314189" y="5601221"/>
              <a:ext cx="560845" cy="527995"/>
            </a:xfrm>
            <a:prstGeom prst="hex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8" name="Hexagone 87">
              <a:extLst>
                <a:ext uri="{FF2B5EF4-FFF2-40B4-BE49-F238E27FC236}">
                  <a16:creationId xmlns:a16="http://schemas.microsoft.com/office/drawing/2014/main" id="{E737C769-B18D-FA0A-ACBF-655CA2F19D27}"/>
                </a:ext>
              </a:extLst>
            </p:cNvPr>
            <p:cNvSpPr/>
            <p:nvPr/>
          </p:nvSpPr>
          <p:spPr>
            <a:xfrm>
              <a:off x="6005446" y="5810724"/>
              <a:ext cx="560845" cy="527995"/>
            </a:xfrm>
            <a:prstGeom prst="hex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9" name="Hexagone 88">
              <a:extLst>
                <a:ext uri="{FF2B5EF4-FFF2-40B4-BE49-F238E27FC236}">
                  <a16:creationId xmlns:a16="http://schemas.microsoft.com/office/drawing/2014/main" id="{79B83C36-8542-B389-2BC0-531307135F20}"/>
                </a:ext>
              </a:extLst>
            </p:cNvPr>
            <p:cNvSpPr/>
            <p:nvPr/>
          </p:nvSpPr>
          <p:spPr>
            <a:xfrm>
              <a:off x="5957420" y="5382289"/>
              <a:ext cx="568091" cy="527995"/>
            </a:xfrm>
            <a:prstGeom prst="hexagon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500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6FAB09D-5BE4-6013-A94F-26061D7839FD}"/>
                </a:ext>
              </a:extLst>
            </p:cNvPr>
            <p:cNvSpPr/>
            <p:nvPr/>
          </p:nvSpPr>
          <p:spPr>
            <a:xfrm>
              <a:off x="5729150" y="5497761"/>
              <a:ext cx="1036625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/>
                <a:t>Modifier </a:t>
              </a:r>
            </a:p>
            <a:p>
              <a:pPr algn="ctr"/>
              <a:r>
                <a:rPr lang="en-US" sz="1050" dirty="0"/>
                <a:t>A</a:t>
              </a:r>
            </a:p>
          </p:txBody>
        </p:sp>
        <p:sp>
          <p:nvSpPr>
            <p:cNvPr id="92" name="Hexagone 91">
              <a:extLst>
                <a:ext uri="{FF2B5EF4-FFF2-40B4-BE49-F238E27FC236}">
                  <a16:creationId xmlns:a16="http://schemas.microsoft.com/office/drawing/2014/main" id="{A059C86A-D04A-FBAB-48B9-040F6B92E6D0}"/>
                </a:ext>
              </a:extLst>
            </p:cNvPr>
            <p:cNvSpPr/>
            <p:nvPr/>
          </p:nvSpPr>
          <p:spPr>
            <a:xfrm>
              <a:off x="6302092" y="5613286"/>
              <a:ext cx="568091" cy="527995"/>
            </a:xfrm>
            <a:prstGeom prst="hexagon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500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00E476D-1708-3788-E728-CFEF500393F3}"/>
                </a:ext>
              </a:extLst>
            </p:cNvPr>
            <p:cNvSpPr/>
            <p:nvPr/>
          </p:nvSpPr>
          <p:spPr>
            <a:xfrm>
              <a:off x="6084300" y="5738355"/>
              <a:ext cx="1036625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/>
                <a:t>Modifier</a:t>
              </a:r>
            </a:p>
            <a:p>
              <a:pPr algn="ctr"/>
              <a:r>
                <a:rPr lang="en-US" sz="1050" dirty="0"/>
                <a:t>B</a:t>
              </a:r>
            </a:p>
          </p:txBody>
        </p:sp>
        <p:sp>
          <p:nvSpPr>
            <p:cNvPr id="95" name="Hexagone 94">
              <a:extLst>
                <a:ext uri="{FF2B5EF4-FFF2-40B4-BE49-F238E27FC236}">
                  <a16:creationId xmlns:a16="http://schemas.microsoft.com/office/drawing/2014/main" id="{D6820EA2-2D82-993B-567E-736C92C18649}"/>
                </a:ext>
              </a:extLst>
            </p:cNvPr>
            <p:cNvSpPr/>
            <p:nvPr/>
          </p:nvSpPr>
          <p:spPr>
            <a:xfrm>
              <a:off x="5998200" y="5832050"/>
              <a:ext cx="568091" cy="527995"/>
            </a:xfrm>
            <a:prstGeom prst="hexagon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500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4D989C3-D482-53FE-642F-87647D0EB0A8}"/>
                </a:ext>
              </a:extLst>
            </p:cNvPr>
            <p:cNvSpPr/>
            <p:nvPr/>
          </p:nvSpPr>
          <p:spPr>
            <a:xfrm>
              <a:off x="5769930" y="5947522"/>
              <a:ext cx="1036625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/>
                <a:t>Modifier </a:t>
              </a:r>
            </a:p>
            <a:p>
              <a:pPr algn="ctr"/>
              <a:r>
                <a:rPr lang="en-US" sz="1050" dirty="0"/>
                <a:t>C</a:t>
              </a:r>
            </a:p>
          </p:txBody>
        </p:sp>
      </p:grpSp>
      <p:sp>
        <p:nvSpPr>
          <p:cNvPr id="98" name="Espace réservé du numéro de diapositive 97">
            <a:extLst>
              <a:ext uri="{FF2B5EF4-FFF2-40B4-BE49-F238E27FC236}">
                <a16:creationId xmlns:a16="http://schemas.microsoft.com/office/drawing/2014/main" id="{9A818D99-E6A5-7956-1261-5155637F2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91F2-0F7D-4C84-8049-DD9827954C93}" type="slidenum">
              <a:rPr lang="fr-FR" smtClean="0"/>
              <a:t>19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245408-F27D-AD4E-5965-13A72DDF0A74}"/>
              </a:ext>
            </a:extLst>
          </p:cNvPr>
          <p:cNvSpPr/>
          <p:nvPr/>
        </p:nvSpPr>
        <p:spPr>
          <a:xfrm>
            <a:off x="1991336" y="5088237"/>
            <a:ext cx="1409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SFC </a:t>
            </a:r>
            <a:r>
              <a:rPr lang="fr-FR" sz="1400" b="1" dirty="0"/>
              <a:t>prétraitée</a:t>
            </a:r>
          </a:p>
        </p:txBody>
      </p:sp>
    </p:spTree>
    <p:extLst>
      <p:ext uri="{BB962C8B-B14F-4D97-AF65-F5344CB8AC3E}">
        <p14:creationId xmlns:p14="http://schemas.microsoft.com/office/powerpoint/2010/main" val="28463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695EA-056C-6F91-F015-F4F04D1E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9026FA-D4C1-C1D8-2C18-E96928B3E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Services à très faible latence et approche micro-services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Revue de littérature : heuristiques de placement et de chainage de VNF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Présentation de l’heuristique et analyse des résultats de tests </a:t>
            </a:r>
          </a:p>
          <a:p>
            <a:endParaRPr lang="fr-FR" dirty="0"/>
          </a:p>
          <a:p>
            <a:r>
              <a:rPr lang="fr-FR" dirty="0"/>
              <a:t>Synthèse et travaux futurs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7E18EEE-0363-8CE6-D375-75EB4373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91F2-0F7D-4C84-8049-DD9827954C93}" type="slidenum">
              <a:rPr lang="fr-FR" sz="1200" smtClean="0"/>
              <a:t>2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84078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47AA1-5BDF-6630-ADED-305175ED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Modification 2 : Ordre de traitement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03808F-C3D4-8EEE-E53C-C870E2847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2" y="1078201"/>
            <a:ext cx="11427264" cy="5040560"/>
          </a:xfrm>
        </p:spPr>
        <p:txBody>
          <a:bodyPr/>
          <a:lstStyle/>
          <a:p>
            <a:r>
              <a:rPr lang="fr-FR" dirty="0"/>
              <a:t>L’ordre de traitement des SFC impacte la qualité de la solution</a:t>
            </a:r>
          </a:p>
          <a:p>
            <a:r>
              <a:rPr lang="fr-FR" dirty="0"/>
              <a:t>Exemple :  </a:t>
            </a:r>
          </a:p>
        </p:txBody>
      </p:sp>
      <p:grpSp>
        <p:nvGrpSpPr>
          <p:cNvPr id="189" name="Groupe 188">
            <a:extLst>
              <a:ext uri="{FF2B5EF4-FFF2-40B4-BE49-F238E27FC236}">
                <a16:creationId xmlns:a16="http://schemas.microsoft.com/office/drawing/2014/main" id="{4985BEEA-1764-7E64-733B-8FD1A2DA34C1}"/>
              </a:ext>
            </a:extLst>
          </p:cNvPr>
          <p:cNvGrpSpPr/>
          <p:nvPr/>
        </p:nvGrpSpPr>
        <p:grpSpPr>
          <a:xfrm>
            <a:off x="790289" y="1920215"/>
            <a:ext cx="2908309" cy="985127"/>
            <a:chOff x="221233" y="2500198"/>
            <a:chExt cx="2908309" cy="985127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B24B5699-2ED4-3A3C-228D-0674F1363BE4}"/>
                </a:ext>
              </a:extLst>
            </p:cNvPr>
            <p:cNvGrpSpPr/>
            <p:nvPr/>
          </p:nvGrpSpPr>
          <p:grpSpPr>
            <a:xfrm>
              <a:off x="221233" y="2513762"/>
              <a:ext cx="2906315" cy="579805"/>
              <a:chOff x="9114501" y="4849007"/>
              <a:chExt cx="2906315" cy="579805"/>
            </a:xfrm>
          </p:grpSpPr>
          <p:pic>
            <p:nvPicPr>
              <p:cNvPr id="18" name="Image 17">
                <a:extLst>
                  <a:ext uri="{FF2B5EF4-FFF2-40B4-BE49-F238E27FC236}">
                    <a16:creationId xmlns:a16="http://schemas.microsoft.com/office/drawing/2014/main" id="{0D80D49B-8E5D-2392-2B1F-1B1F72C2D8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3" t="19569" r="90729" b="59954"/>
              <a:stretch/>
            </p:blipFill>
            <p:spPr>
              <a:xfrm>
                <a:off x="9114501" y="4857312"/>
                <a:ext cx="571500" cy="571500"/>
              </a:xfrm>
              <a:prstGeom prst="rect">
                <a:avLst/>
              </a:prstGeom>
            </p:spPr>
          </p:pic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561DA645-2C93-8713-BF4C-1B03FE1B27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79" t="19842" r="1743" b="59681"/>
              <a:stretch/>
            </p:blipFill>
            <p:spPr>
              <a:xfrm>
                <a:off x="11449316" y="4849007"/>
                <a:ext cx="571500" cy="571500"/>
              </a:xfrm>
              <a:prstGeom prst="rect">
                <a:avLst/>
              </a:prstGeom>
            </p:spPr>
          </p:pic>
          <p:cxnSp>
            <p:nvCxnSpPr>
              <p:cNvPr id="21" name="Connecteur droit avec flèche 20">
                <a:extLst>
                  <a:ext uri="{FF2B5EF4-FFF2-40B4-BE49-F238E27FC236}">
                    <a16:creationId xmlns:a16="http://schemas.microsoft.com/office/drawing/2014/main" id="{5E7C0F28-7AB5-ABAD-AE22-ACFC7B111C62}"/>
                  </a:ext>
                </a:extLst>
              </p:cNvPr>
              <p:cNvCxnSpPr>
                <a:cxnSpLocks/>
                <a:stCxn id="18" idx="3"/>
                <a:endCxn id="37" idx="3"/>
              </p:cNvCxnSpPr>
              <p:nvPr/>
            </p:nvCxnSpPr>
            <p:spPr>
              <a:xfrm flipV="1">
                <a:off x="9686001" y="5138581"/>
                <a:ext cx="198264" cy="44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oupe 23">
                <a:extLst>
                  <a:ext uri="{FF2B5EF4-FFF2-40B4-BE49-F238E27FC236}">
                    <a16:creationId xmlns:a16="http://schemas.microsoft.com/office/drawing/2014/main" id="{97397C84-4529-1155-C869-09B02340895C}"/>
                  </a:ext>
                </a:extLst>
              </p:cNvPr>
              <p:cNvGrpSpPr/>
              <p:nvPr/>
            </p:nvGrpSpPr>
            <p:grpSpPr>
              <a:xfrm>
                <a:off x="9646707" y="4874583"/>
                <a:ext cx="1036625" cy="544344"/>
                <a:chOff x="923732" y="2435086"/>
                <a:chExt cx="1036625" cy="544344"/>
              </a:xfrm>
            </p:grpSpPr>
            <p:sp>
              <p:nvSpPr>
                <p:cNvPr id="37" name="Hexagone 36">
                  <a:extLst>
                    <a:ext uri="{FF2B5EF4-FFF2-40B4-BE49-F238E27FC236}">
                      <a16:creationId xmlns:a16="http://schemas.microsoft.com/office/drawing/2014/main" id="{E1F4EC6A-9DC9-CCE3-777C-62F11214EBA9}"/>
                    </a:ext>
                  </a:extLst>
                </p:cNvPr>
                <p:cNvSpPr/>
                <p:nvPr/>
              </p:nvSpPr>
              <p:spPr>
                <a:xfrm>
                  <a:off x="1161290" y="2435086"/>
                  <a:ext cx="568091" cy="527995"/>
                </a:xfrm>
                <a:prstGeom prst="hexagon">
                  <a:avLst/>
                </a:prstGeom>
                <a:solidFill>
                  <a:srgbClr val="FFC000">
                    <a:alpha val="50000"/>
                  </a:srgb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500" dirty="0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BFD93362-CB1E-C1B0-A268-9E6E624015DF}"/>
                    </a:ext>
                  </a:extLst>
                </p:cNvPr>
                <p:cNvSpPr/>
                <p:nvPr/>
              </p:nvSpPr>
              <p:spPr>
                <a:xfrm>
                  <a:off x="923732" y="2563932"/>
                  <a:ext cx="1036625" cy="4154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050" dirty="0"/>
                    <a:t>Modifier</a:t>
                  </a:r>
                </a:p>
                <a:p>
                  <a:pPr algn="ctr"/>
                  <a:r>
                    <a:rPr lang="en-US" sz="1050" dirty="0"/>
                    <a:t>A</a:t>
                  </a:r>
                </a:p>
              </p:txBody>
            </p:sp>
          </p:grpSp>
          <p:grpSp>
            <p:nvGrpSpPr>
              <p:cNvPr id="26" name="Groupe 25">
                <a:extLst>
                  <a:ext uri="{FF2B5EF4-FFF2-40B4-BE49-F238E27FC236}">
                    <a16:creationId xmlns:a16="http://schemas.microsoft.com/office/drawing/2014/main" id="{7860C5C5-A9D7-A992-4BD5-D420D987A80C}"/>
                  </a:ext>
                </a:extLst>
              </p:cNvPr>
              <p:cNvGrpSpPr/>
              <p:nvPr/>
            </p:nvGrpSpPr>
            <p:grpSpPr>
              <a:xfrm>
                <a:off x="10420704" y="4874583"/>
                <a:ext cx="1036625" cy="527995"/>
                <a:chOff x="2475673" y="1851548"/>
                <a:chExt cx="1036625" cy="527995"/>
              </a:xfrm>
            </p:grpSpPr>
            <p:sp>
              <p:nvSpPr>
                <p:cNvPr id="33" name="Hexagone 32">
                  <a:extLst>
                    <a:ext uri="{FF2B5EF4-FFF2-40B4-BE49-F238E27FC236}">
                      <a16:creationId xmlns:a16="http://schemas.microsoft.com/office/drawing/2014/main" id="{7CE2888C-BA8A-D267-E74A-5DD38BFB5C97}"/>
                    </a:ext>
                  </a:extLst>
                </p:cNvPr>
                <p:cNvSpPr/>
                <p:nvPr/>
              </p:nvSpPr>
              <p:spPr>
                <a:xfrm>
                  <a:off x="2698624" y="1851548"/>
                  <a:ext cx="568091" cy="527995"/>
                </a:xfrm>
                <a:prstGeom prst="hexagon">
                  <a:avLst/>
                </a:prstGeom>
                <a:solidFill>
                  <a:srgbClr val="FFC000">
                    <a:alpha val="50000"/>
                  </a:srgb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500" dirty="0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EA771A1-3C10-A686-3FF5-ED55559A2B27}"/>
                    </a:ext>
                  </a:extLst>
                </p:cNvPr>
                <p:cNvSpPr/>
                <p:nvPr/>
              </p:nvSpPr>
              <p:spPr>
                <a:xfrm>
                  <a:off x="2475673" y="1964045"/>
                  <a:ext cx="1036625" cy="4154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050" dirty="0"/>
                    <a:t>Modifier </a:t>
                  </a:r>
                </a:p>
                <a:p>
                  <a:pPr algn="ctr"/>
                  <a:r>
                    <a:rPr lang="en-US" sz="1050" dirty="0"/>
                    <a:t>B</a:t>
                  </a:r>
                </a:p>
              </p:txBody>
            </p:sp>
          </p:grpSp>
          <p:cxnSp>
            <p:nvCxnSpPr>
              <p:cNvPr id="28" name="Connecteur droit avec flèche 27">
                <a:extLst>
                  <a:ext uri="{FF2B5EF4-FFF2-40B4-BE49-F238E27FC236}">
                    <a16:creationId xmlns:a16="http://schemas.microsoft.com/office/drawing/2014/main" id="{0EE971A3-5D88-C8A8-64FE-EF8053732FEA}"/>
                  </a:ext>
                </a:extLst>
              </p:cNvPr>
              <p:cNvCxnSpPr>
                <a:cxnSpLocks/>
                <a:stCxn id="37" idx="0"/>
                <a:endCxn id="33" idx="3"/>
              </p:cNvCxnSpPr>
              <p:nvPr/>
            </p:nvCxnSpPr>
            <p:spPr>
              <a:xfrm>
                <a:off x="10452356" y="5138581"/>
                <a:ext cx="19129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08254460-928E-ECB6-B368-2DCD553A3ED2}"/>
                  </a:ext>
                </a:extLst>
              </p:cNvPr>
              <p:cNvCxnSpPr>
                <a:stCxn id="33" idx="0"/>
                <a:endCxn id="19" idx="1"/>
              </p:cNvCxnSpPr>
              <p:nvPr/>
            </p:nvCxnSpPr>
            <p:spPr>
              <a:xfrm flipV="1">
                <a:off x="11211746" y="5134757"/>
                <a:ext cx="237570" cy="38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EFC6384-A742-4A36-A592-8DB01B2F09DA}"/>
                </a:ext>
              </a:extLst>
            </p:cNvPr>
            <p:cNvSpPr/>
            <p:nvPr/>
          </p:nvSpPr>
          <p:spPr>
            <a:xfrm>
              <a:off x="1308328" y="3177548"/>
              <a:ext cx="6928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SFC </a:t>
              </a:r>
              <a:r>
                <a:rPr lang="fr-FR" sz="1400" b="1" dirty="0"/>
                <a:t>1</a:t>
              </a:r>
            </a:p>
          </p:txBody>
        </p:sp>
        <p:pic>
          <p:nvPicPr>
            <p:cNvPr id="134" name="Picture 2">
              <a:extLst>
                <a:ext uri="{FF2B5EF4-FFF2-40B4-BE49-F238E27FC236}">
                  <a16:creationId xmlns:a16="http://schemas.microsoft.com/office/drawing/2014/main" id="{1694BC4D-5FCF-574C-EF2F-AB5AEEF287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21" t="11949" r="21061" b="61439"/>
            <a:stretch/>
          </p:blipFill>
          <p:spPr bwMode="auto">
            <a:xfrm>
              <a:off x="2543545" y="2500198"/>
              <a:ext cx="585997" cy="593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AD6466C9-64E6-EE03-1DDF-65DAE7B96C8A}"/>
              </a:ext>
            </a:extLst>
          </p:cNvPr>
          <p:cNvGrpSpPr/>
          <p:nvPr/>
        </p:nvGrpSpPr>
        <p:grpSpPr>
          <a:xfrm>
            <a:off x="5156957" y="1648063"/>
            <a:ext cx="5270786" cy="2132409"/>
            <a:chOff x="6525526" y="1866222"/>
            <a:chExt cx="5270786" cy="2132409"/>
          </a:xfrm>
        </p:grpSpPr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ED6F51D1-8C69-F596-4817-A1C0FC4A2848}"/>
                </a:ext>
              </a:extLst>
            </p:cNvPr>
            <p:cNvCxnSpPr>
              <a:cxnSpLocks/>
              <a:stCxn id="15" idx="2"/>
              <a:endCxn id="13" idx="6"/>
            </p:cNvCxnSpPr>
            <p:nvPr/>
          </p:nvCxnSpPr>
          <p:spPr>
            <a:xfrm flipH="1">
              <a:off x="8706704" y="2389091"/>
              <a:ext cx="616505" cy="279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3565AD29-7BBD-033F-FBCE-8CB9F290EA1C}"/>
                </a:ext>
              </a:extLst>
            </p:cNvPr>
            <p:cNvSpPr/>
            <p:nvPr/>
          </p:nvSpPr>
          <p:spPr>
            <a:xfrm>
              <a:off x="7630574" y="1869019"/>
              <a:ext cx="1076130" cy="1045738"/>
            </a:xfrm>
            <a:prstGeom prst="ellipse">
              <a:avLst/>
            </a:prstGeom>
            <a:solidFill>
              <a:srgbClr val="FFC999"/>
            </a:solidFill>
            <a:ln>
              <a:solidFill>
                <a:srgbClr val="FFC99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D0B335E5-FEAF-7965-2DC8-C3B0149A44CD}"/>
                </a:ext>
              </a:extLst>
            </p:cNvPr>
            <p:cNvSpPr/>
            <p:nvPr/>
          </p:nvSpPr>
          <p:spPr>
            <a:xfrm>
              <a:off x="9323209" y="1866222"/>
              <a:ext cx="1076130" cy="1045738"/>
            </a:xfrm>
            <a:prstGeom prst="ellipse">
              <a:avLst/>
            </a:prstGeom>
            <a:solidFill>
              <a:srgbClr val="FFC999"/>
            </a:solidFill>
            <a:ln>
              <a:solidFill>
                <a:srgbClr val="FFC99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881EDD45-FDFF-0632-A41D-E710131A90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3" t="19569" r="90729" b="59954"/>
            <a:stretch/>
          </p:blipFill>
          <p:spPr>
            <a:xfrm>
              <a:off x="6525526" y="2509411"/>
              <a:ext cx="571500" cy="571500"/>
            </a:xfrm>
            <a:prstGeom prst="rect">
              <a:avLst/>
            </a:prstGeom>
          </p:spPr>
        </p:pic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775D9849-AF89-BBF2-83B6-E31E29C17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79" t="19842" r="1743" b="59681"/>
            <a:stretch/>
          </p:blipFill>
          <p:spPr>
            <a:xfrm>
              <a:off x="11211258" y="2503762"/>
              <a:ext cx="571500" cy="571500"/>
            </a:xfrm>
            <a:prstGeom prst="rect">
              <a:avLst/>
            </a:prstGeom>
          </p:spPr>
        </p:pic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07E69E02-4E71-E12C-3401-EB860CE95DFB}"/>
                </a:ext>
              </a:extLst>
            </p:cNvPr>
            <p:cNvCxnSpPr>
              <a:cxnSpLocks/>
              <a:stCxn id="40" idx="3"/>
              <a:endCxn id="13" idx="2"/>
            </p:cNvCxnSpPr>
            <p:nvPr/>
          </p:nvCxnSpPr>
          <p:spPr>
            <a:xfrm flipV="1">
              <a:off x="7097026" y="2391888"/>
              <a:ext cx="533548" cy="4032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14F09A9C-E3EA-C6D7-81AE-2439974F23A1}"/>
                </a:ext>
              </a:extLst>
            </p:cNvPr>
            <p:cNvCxnSpPr>
              <a:cxnSpLocks/>
              <a:stCxn id="15" idx="6"/>
              <a:endCxn id="41" idx="1"/>
            </p:cNvCxnSpPr>
            <p:nvPr/>
          </p:nvCxnSpPr>
          <p:spPr>
            <a:xfrm>
              <a:off x="10399339" y="2389091"/>
              <a:ext cx="811919" cy="4004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02236AC-2E64-BF0F-D57C-B7D19A1C1FE0}"/>
                </a:ext>
              </a:extLst>
            </p:cNvPr>
            <p:cNvSpPr/>
            <p:nvPr/>
          </p:nvSpPr>
          <p:spPr>
            <a:xfrm>
              <a:off x="8288975" y="3690854"/>
              <a:ext cx="13484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b="1" dirty="0"/>
                <a:t>Infrastructure</a:t>
              </a:r>
            </a:p>
          </p:txBody>
        </p:sp>
        <p:sp>
          <p:nvSpPr>
            <p:cNvPr id="6" name="Hexagone 5">
              <a:extLst>
                <a:ext uri="{FF2B5EF4-FFF2-40B4-BE49-F238E27FC236}">
                  <a16:creationId xmlns:a16="http://schemas.microsoft.com/office/drawing/2014/main" id="{33D6E94F-4DD5-9848-7713-3D23D8C9BB79}"/>
                </a:ext>
              </a:extLst>
            </p:cNvPr>
            <p:cNvSpPr/>
            <p:nvPr/>
          </p:nvSpPr>
          <p:spPr>
            <a:xfrm>
              <a:off x="8020186" y="2343384"/>
              <a:ext cx="568091" cy="527995"/>
            </a:xfrm>
            <a:prstGeom prst="hex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4" name="Hexagone 43">
              <a:extLst>
                <a:ext uri="{FF2B5EF4-FFF2-40B4-BE49-F238E27FC236}">
                  <a16:creationId xmlns:a16="http://schemas.microsoft.com/office/drawing/2014/main" id="{62D0CE4E-859D-9198-A80C-6CA9A5CE4439}"/>
                </a:ext>
              </a:extLst>
            </p:cNvPr>
            <p:cNvSpPr/>
            <p:nvPr/>
          </p:nvSpPr>
          <p:spPr>
            <a:xfrm>
              <a:off x="7779922" y="1950492"/>
              <a:ext cx="568091" cy="527995"/>
            </a:xfrm>
            <a:prstGeom prst="hex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25" name="Image 124">
              <a:extLst>
                <a:ext uri="{FF2B5EF4-FFF2-40B4-BE49-F238E27FC236}">
                  <a16:creationId xmlns:a16="http://schemas.microsoft.com/office/drawing/2014/main" id="{77AC3D98-DA1E-D281-C65B-938E9009B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79" t="19842" r="1743" b="59681"/>
            <a:stretch/>
          </p:blipFill>
          <p:spPr>
            <a:xfrm>
              <a:off x="8578695" y="2974198"/>
              <a:ext cx="571500" cy="571500"/>
            </a:xfrm>
            <a:prstGeom prst="rect">
              <a:avLst/>
            </a:prstGeom>
          </p:spPr>
        </p:pic>
        <p:sp>
          <p:nvSpPr>
            <p:cNvPr id="128" name="Hexagone 127">
              <a:extLst>
                <a:ext uri="{FF2B5EF4-FFF2-40B4-BE49-F238E27FC236}">
                  <a16:creationId xmlns:a16="http://schemas.microsoft.com/office/drawing/2014/main" id="{A0B26C55-7F3C-347A-B512-3DB252A494E7}"/>
                </a:ext>
              </a:extLst>
            </p:cNvPr>
            <p:cNvSpPr/>
            <p:nvPr/>
          </p:nvSpPr>
          <p:spPr>
            <a:xfrm>
              <a:off x="9679185" y="2343384"/>
              <a:ext cx="568091" cy="527995"/>
            </a:xfrm>
            <a:prstGeom prst="hex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9" name="Hexagone 128">
              <a:extLst>
                <a:ext uri="{FF2B5EF4-FFF2-40B4-BE49-F238E27FC236}">
                  <a16:creationId xmlns:a16="http://schemas.microsoft.com/office/drawing/2014/main" id="{C12AC6B0-06DB-66D2-BBE7-3C871EC87C58}"/>
                </a:ext>
              </a:extLst>
            </p:cNvPr>
            <p:cNvSpPr/>
            <p:nvPr/>
          </p:nvSpPr>
          <p:spPr>
            <a:xfrm>
              <a:off x="9438921" y="1950492"/>
              <a:ext cx="568091" cy="527995"/>
            </a:xfrm>
            <a:prstGeom prst="hex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31" name="Connecteur droit avec flèche 130">
              <a:extLst>
                <a:ext uri="{FF2B5EF4-FFF2-40B4-BE49-F238E27FC236}">
                  <a16:creationId xmlns:a16="http://schemas.microsoft.com/office/drawing/2014/main" id="{9DE784A7-4DFA-E674-1179-D51C67760E66}"/>
                </a:ext>
              </a:extLst>
            </p:cNvPr>
            <p:cNvCxnSpPr>
              <a:cxnSpLocks/>
              <a:stCxn id="13" idx="5"/>
              <a:endCxn id="125" idx="0"/>
            </p:cNvCxnSpPr>
            <p:nvPr/>
          </p:nvCxnSpPr>
          <p:spPr>
            <a:xfrm>
              <a:off x="8549108" y="2761612"/>
              <a:ext cx="315337" cy="2125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5" name="Picture 2">
              <a:extLst>
                <a:ext uri="{FF2B5EF4-FFF2-40B4-BE49-F238E27FC236}">
                  <a16:creationId xmlns:a16="http://schemas.microsoft.com/office/drawing/2014/main" id="{9AC24552-6877-6195-2578-AC58156DF2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21" t="11949" r="21061" b="61439"/>
            <a:stretch/>
          </p:blipFill>
          <p:spPr bwMode="auto">
            <a:xfrm>
              <a:off x="11210315" y="2500198"/>
              <a:ext cx="585997" cy="593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2">
              <a:extLst>
                <a:ext uri="{FF2B5EF4-FFF2-40B4-BE49-F238E27FC236}">
                  <a16:creationId xmlns:a16="http://schemas.microsoft.com/office/drawing/2014/main" id="{4A621258-1F22-2D70-5C5A-0A3B595353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55" t="61741" r="20498" b="12495"/>
            <a:stretch/>
          </p:blipFill>
          <p:spPr bwMode="auto">
            <a:xfrm>
              <a:off x="8570285" y="2972712"/>
              <a:ext cx="588319" cy="574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48" name="Groupe 2047">
            <a:extLst>
              <a:ext uri="{FF2B5EF4-FFF2-40B4-BE49-F238E27FC236}">
                <a16:creationId xmlns:a16="http://schemas.microsoft.com/office/drawing/2014/main" id="{8922FC41-9A38-541B-7D55-D9E4919EB75E}"/>
              </a:ext>
            </a:extLst>
          </p:cNvPr>
          <p:cNvGrpSpPr/>
          <p:nvPr/>
        </p:nvGrpSpPr>
        <p:grpSpPr>
          <a:xfrm>
            <a:off x="793544" y="2867905"/>
            <a:ext cx="2906315" cy="975679"/>
            <a:chOff x="3330045" y="2509646"/>
            <a:chExt cx="2906315" cy="975679"/>
          </a:xfrm>
        </p:grpSpPr>
        <p:grpSp>
          <p:nvGrpSpPr>
            <p:cNvPr id="190" name="Groupe 189">
              <a:extLst>
                <a:ext uri="{FF2B5EF4-FFF2-40B4-BE49-F238E27FC236}">
                  <a16:creationId xmlns:a16="http://schemas.microsoft.com/office/drawing/2014/main" id="{FE43F3E8-2592-39DA-AE34-186E9BA5CDAA}"/>
                </a:ext>
              </a:extLst>
            </p:cNvPr>
            <p:cNvGrpSpPr/>
            <p:nvPr/>
          </p:nvGrpSpPr>
          <p:grpSpPr>
            <a:xfrm>
              <a:off x="3330045" y="2513762"/>
              <a:ext cx="2906315" cy="971563"/>
              <a:chOff x="3330045" y="2513762"/>
              <a:chExt cx="2906315" cy="971563"/>
            </a:xfrm>
          </p:grpSpPr>
          <p:grpSp>
            <p:nvGrpSpPr>
              <p:cNvPr id="105" name="Groupe 104">
                <a:extLst>
                  <a:ext uri="{FF2B5EF4-FFF2-40B4-BE49-F238E27FC236}">
                    <a16:creationId xmlns:a16="http://schemas.microsoft.com/office/drawing/2014/main" id="{CC72C87A-B7EC-351E-44B5-9AF3A8131119}"/>
                  </a:ext>
                </a:extLst>
              </p:cNvPr>
              <p:cNvGrpSpPr/>
              <p:nvPr/>
            </p:nvGrpSpPr>
            <p:grpSpPr>
              <a:xfrm>
                <a:off x="3330045" y="2513762"/>
                <a:ext cx="2906315" cy="579805"/>
                <a:chOff x="9114501" y="4849007"/>
                <a:chExt cx="2906315" cy="579805"/>
              </a:xfrm>
            </p:grpSpPr>
            <p:pic>
              <p:nvPicPr>
                <p:cNvPr id="107" name="Image 106">
                  <a:extLst>
                    <a:ext uri="{FF2B5EF4-FFF2-40B4-BE49-F238E27FC236}">
                      <a16:creationId xmlns:a16="http://schemas.microsoft.com/office/drawing/2014/main" id="{84A31C89-B9BA-BCF7-B072-95F713E9B2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93" t="19569" r="90729" b="59954"/>
                <a:stretch/>
              </p:blipFill>
              <p:spPr>
                <a:xfrm>
                  <a:off x="9114501" y="4857312"/>
                  <a:ext cx="571500" cy="571500"/>
                </a:xfrm>
                <a:prstGeom prst="rect">
                  <a:avLst/>
                </a:prstGeom>
              </p:spPr>
            </p:pic>
            <p:pic>
              <p:nvPicPr>
                <p:cNvPr id="108" name="Image 107">
                  <a:extLst>
                    <a:ext uri="{FF2B5EF4-FFF2-40B4-BE49-F238E27FC236}">
                      <a16:creationId xmlns:a16="http://schemas.microsoft.com/office/drawing/2014/main" id="{F4AE9C46-906B-122C-5FEE-C8DF933E45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979" t="19842" r="1743" b="59681"/>
                <a:stretch/>
              </p:blipFill>
              <p:spPr>
                <a:xfrm>
                  <a:off x="11449316" y="4849007"/>
                  <a:ext cx="571500" cy="571500"/>
                </a:xfrm>
                <a:prstGeom prst="rect">
                  <a:avLst/>
                </a:prstGeom>
              </p:spPr>
            </p:pic>
            <p:cxnSp>
              <p:nvCxnSpPr>
                <p:cNvPr id="109" name="Connecteur droit avec flèche 108">
                  <a:extLst>
                    <a:ext uri="{FF2B5EF4-FFF2-40B4-BE49-F238E27FC236}">
                      <a16:creationId xmlns:a16="http://schemas.microsoft.com/office/drawing/2014/main" id="{6AFCDAE4-5543-054C-81A5-EB00A526E4C1}"/>
                    </a:ext>
                  </a:extLst>
                </p:cNvPr>
                <p:cNvCxnSpPr>
                  <a:cxnSpLocks/>
                  <a:stCxn id="107" idx="3"/>
                  <a:endCxn id="116" idx="3"/>
                </p:cNvCxnSpPr>
                <p:nvPr/>
              </p:nvCxnSpPr>
              <p:spPr>
                <a:xfrm flipV="1">
                  <a:off x="9686001" y="5138581"/>
                  <a:ext cx="198264" cy="448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0" name="Groupe 109">
                  <a:extLst>
                    <a:ext uri="{FF2B5EF4-FFF2-40B4-BE49-F238E27FC236}">
                      <a16:creationId xmlns:a16="http://schemas.microsoft.com/office/drawing/2014/main" id="{4E0CF828-517C-A786-7FEB-005AA4D35389}"/>
                    </a:ext>
                  </a:extLst>
                </p:cNvPr>
                <p:cNvGrpSpPr/>
                <p:nvPr/>
              </p:nvGrpSpPr>
              <p:grpSpPr>
                <a:xfrm>
                  <a:off x="9646707" y="4874583"/>
                  <a:ext cx="1036625" cy="544344"/>
                  <a:chOff x="923732" y="2435086"/>
                  <a:chExt cx="1036625" cy="544344"/>
                </a:xfrm>
              </p:grpSpPr>
              <p:sp>
                <p:nvSpPr>
                  <p:cNvPr id="116" name="Hexagone 115">
                    <a:extLst>
                      <a:ext uri="{FF2B5EF4-FFF2-40B4-BE49-F238E27FC236}">
                        <a16:creationId xmlns:a16="http://schemas.microsoft.com/office/drawing/2014/main" id="{245D02CC-5A9D-A049-36AD-0EE8AD7777EA}"/>
                      </a:ext>
                    </a:extLst>
                  </p:cNvPr>
                  <p:cNvSpPr/>
                  <p:nvPr/>
                </p:nvSpPr>
                <p:spPr>
                  <a:xfrm>
                    <a:off x="1161290" y="2435086"/>
                    <a:ext cx="568091" cy="527995"/>
                  </a:xfrm>
                  <a:prstGeom prst="hexagon">
                    <a:avLst/>
                  </a:prstGeom>
                  <a:solidFill>
                    <a:srgbClr val="FFC00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500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B3EA87F9-E49B-A7F1-06E2-383E63582E96}"/>
                      </a:ext>
                    </a:extLst>
                  </p:cNvPr>
                  <p:cNvSpPr/>
                  <p:nvPr/>
                </p:nvSpPr>
                <p:spPr>
                  <a:xfrm>
                    <a:off x="923732" y="2563932"/>
                    <a:ext cx="1036625" cy="41549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050" dirty="0"/>
                      <a:t>Modifier</a:t>
                    </a:r>
                  </a:p>
                  <a:p>
                    <a:pPr algn="ctr"/>
                    <a:r>
                      <a:rPr lang="en-US" sz="1050" dirty="0"/>
                      <a:t>C</a:t>
                    </a:r>
                  </a:p>
                </p:txBody>
              </p:sp>
            </p:grpSp>
            <p:grpSp>
              <p:nvGrpSpPr>
                <p:cNvPr id="111" name="Groupe 110">
                  <a:extLst>
                    <a:ext uri="{FF2B5EF4-FFF2-40B4-BE49-F238E27FC236}">
                      <a16:creationId xmlns:a16="http://schemas.microsoft.com/office/drawing/2014/main" id="{EBF5CB3B-9948-C199-6A76-66602AA4AE9C}"/>
                    </a:ext>
                  </a:extLst>
                </p:cNvPr>
                <p:cNvGrpSpPr/>
                <p:nvPr/>
              </p:nvGrpSpPr>
              <p:grpSpPr>
                <a:xfrm>
                  <a:off x="10420704" y="4874583"/>
                  <a:ext cx="1036625" cy="527995"/>
                  <a:chOff x="2475673" y="1851548"/>
                  <a:chExt cx="1036625" cy="527995"/>
                </a:xfrm>
              </p:grpSpPr>
              <p:sp>
                <p:nvSpPr>
                  <p:cNvPr id="114" name="Hexagone 113">
                    <a:extLst>
                      <a:ext uri="{FF2B5EF4-FFF2-40B4-BE49-F238E27FC236}">
                        <a16:creationId xmlns:a16="http://schemas.microsoft.com/office/drawing/2014/main" id="{13D3F054-0541-DCEC-B6D6-6EE4EAD67205}"/>
                      </a:ext>
                    </a:extLst>
                  </p:cNvPr>
                  <p:cNvSpPr/>
                  <p:nvPr/>
                </p:nvSpPr>
                <p:spPr>
                  <a:xfrm>
                    <a:off x="2698624" y="1851548"/>
                    <a:ext cx="568091" cy="527995"/>
                  </a:xfrm>
                  <a:prstGeom prst="hexagon">
                    <a:avLst/>
                  </a:prstGeom>
                  <a:solidFill>
                    <a:srgbClr val="FFC00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500" dirty="0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B46FEDF4-4B9D-1EF1-654D-761653967316}"/>
                      </a:ext>
                    </a:extLst>
                  </p:cNvPr>
                  <p:cNvSpPr/>
                  <p:nvPr/>
                </p:nvSpPr>
                <p:spPr>
                  <a:xfrm>
                    <a:off x="2475673" y="1964045"/>
                    <a:ext cx="1036625" cy="41549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050" dirty="0"/>
                      <a:t>Modifier </a:t>
                    </a:r>
                  </a:p>
                  <a:p>
                    <a:pPr algn="ctr"/>
                    <a:r>
                      <a:rPr lang="en-US" sz="1050" dirty="0"/>
                      <a:t>D</a:t>
                    </a:r>
                  </a:p>
                </p:txBody>
              </p:sp>
            </p:grpSp>
            <p:cxnSp>
              <p:nvCxnSpPr>
                <p:cNvPr id="112" name="Connecteur droit avec flèche 111">
                  <a:extLst>
                    <a:ext uri="{FF2B5EF4-FFF2-40B4-BE49-F238E27FC236}">
                      <a16:creationId xmlns:a16="http://schemas.microsoft.com/office/drawing/2014/main" id="{DF3FEEA8-F84C-0483-C1F0-E226641DC3C5}"/>
                    </a:ext>
                  </a:extLst>
                </p:cNvPr>
                <p:cNvCxnSpPr>
                  <a:cxnSpLocks/>
                  <a:stCxn id="116" idx="0"/>
                  <a:endCxn id="114" idx="3"/>
                </p:cNvCxnSpPr>
                <p:nvPr/>
              </p:nvCxnSpPr>
              <p:spPr>
                <a:xfrm>
                  <a:off x="10452356" y="5138581"/>
                  <a:ext cx="19129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Connecteur droit avec flèche 112">
                  <a:extLst>
                    <a:ext uri="{FF2B5EF4-FFF2-40B4-BE49-F238E27FC236}">
                      <a16:creationId xmlns:a16="http://schemas.microsoft.com/office/drawing/2014/main" id="{B9A003E3-D832-1D20-9D59-0EAD701DBDDC}"/>
                    </a:ext>
                  </a:extLst>
                </p:cNvPr>
                <p:cNvCxnSpPr>
                  <a:stCxn id="114" idx="0"/>
                  <a:endCxn id="108" idx="1"/>
                </p:cNvCxnSpPr>
                <p:nvPr/>
              </p:nvCxnSpPr>
              <p:spPr>
                <a:xfrm flipV="1">
                  <a:off x="11211746" y="5134757"/>
                  <a:ext cx="237570" cy="382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BC16E16-F97F-CC44-D0B1-6707EF432C5B}"/>
                  </a:ext>
                </a:extLst>
              </p:cNvPr>
              <p:cNvSpPr/>
              <p:nvPr/>
            </p:nvSpPr>
            <p:spPr>
              <a:xfrm>
                <a:off x="4417140" y="3177548"/>
                <a:ext cx="69281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SFC </a:t>
                </a:r>
                <a:r>
                  <a:rPr lang="fr-FR" sz="1400" b="1" dirty="0"/>
                  <a:t>2</a:t>
                </a:r>
              </a:p>
            </p:txBody>
          </p:sp>
        </p:grpSp>
        <p:pic>
          <p:nvPicPr>
            <p:cNvPr id="191" name="Picture 2">
              <a:extLst>
                <a:ext uri="{FF2B5EF4-FFF2-40B4-BE49-F238E27FC236}">
                  <a16:creationId xmlns:a16="http://schemas.microsoft.com/office/drawing/2014/main" id="{C386B724-255F-38EA-EB85-14195BDD5C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55" t="61741" r="20498" b="12495"/>
            <a:stretch/>
          </p:blipFill>
          <p:spPr bwMode="auto">
            <a:xfrm>
              <a:off x="5632069" y="2509646"/>
              <a:ext cx="588319" cy="574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85090FDB-6C65-8659-C8C3-A91CA4D6123F}"/>
              </a:ext>
            </a:extLst>
          </p:cNvPr>
          <p:cNvGrpSpPr/>
          <p:nvPr/>
        </p:nvGrpSpPr>
        <p:grpSpPr>
          <a:xfrm>
            <a:off x="477281" y="4171218"/>
            <a:ext cx="5270786" cy="2494594"/>
            <a:chOff x="485764" y="3626174"/>
            <a:chExt cx="5270786" cy="2494594"/>
          </a:xfrm>
        </p:grpSpPr>
        <p:grpSp>
          <p:nvGrpSpPr>
            <p:cNvPr id="172" name="Groupe 171">
              <a:extLst>
                <a:ext uri="{FF2B5EF4-FFF2-40B4-BE49-F238E27FC236}">
                  <a16:creationId xmlns:a16="http://schemas.microsoft.com/office/drawing/2014/main" id="{25A00CE9-ADF6-A3EB-4E95-56846C3B1AC2}"/>
                </a:ext>
              </a:extLst>
            </p:cNvPr>
            <p:cNvGrpSpPr/>
            <p:nvPr/>
          </p:nvGrpSpPr>
          <p:grpSpPr>
            <a:xfrm>
              <a:off x="485764" y="3626174"/>
              <a:ext cx="5270786" cy="2494594"/>
              <a:chOff x="6525526" y="1052590"/>
              <a:chExt cx="5270786" cy="2494594"/>
            </a:xfrm>
          </p:grpSpPr>
          <p:cxnSp>
            <p:nvCxnSpPr>
              <p:cNvPr id="173" name="Connecteur droit avec flèche 172">
                <a:extLst>
                  <a:ext uri="{FF2B5EF4-FFF2-40B4-BE49-F238E27FC236}">
                    <a16:creationId xmlns:a16="http://schemas.microsoft.com/office/drawing/2014/main" id="{7F63BED3-31EF-6348-64CC-ACA10561E17B}"/>
                  </a:ext>
                </a:extLst>
              </p:cNvPr>
              <p:cNvCxnSpPr>
                <a:cxnSpLocks/>
                <a:stCxn id="175" idx="2"/>
                <a:endCxn id="174" idx="6"/>
              </p:cNvCxnSpPr>
              <p:nvPr/>
            </p:nvCxnSpPr>
            <p:spPr>
              <a:xfrm flipH="1">
                <a:off x="8706704" y="2389091"/>
                <a:ext cx="616505" cy="2797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Ellipse 173">
                <a:extLst>
                  <a:ext uri="{FF2B5EF4-FFF2-40B4-BE49-F238E27FC236}">
                    <a16:creationId xmlns:a16="http://schemas.microsoft.com/office/drawing/2014/main" id="{0DB3E899-B7EE-8822-3A9D-C87C501BD36D}"/>
                  </a:ext>
                </a:extLst>
              </p:cNvPr>
              <p:cNvSpPr/>
              <p:nvPr/>
            </p:nvSpPr>
            <p:spPr>
              <a:xfrm>
                <a:off x="7630574" y="1869019"/>
                <a:ext cx="1076130" cy="1045738"/>
              </a:xfrm>
              <a:prstGeom prst="ellipse">
                <a:avLst/>
              </a:prstGeom>
              <a:solidFill>
                <a:srgbClr val="FFC999"/>
              </a:solidFill>
              <a:ln>
                <a:solidFill>
                  <a:srgbClr val="FFC99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Ellipse 174">
                <a:extLst>
                  <a:ext uri="{FF2B5EF4-FFF2-40B4-BE49-F238E27FC236}">
                    <a16:creationId xmlns:a16="http://schemas.microsoft.com/office/drawing/2014/main" id="{B4833731-03B8-7D95-84C6-87A7BB101199}"/>
                  </a:ext>
                </a:extLst>
              </p:cNvPr>
              <p:cNvSpPr/>
              <p:nvPr/>
            </p:nvSpPr>
            <p:spPr>
              <a:xfrm>
                <a:off x="9323209" y="1866222"/>
                <a:ext cx="1076130" cy="1045738"/>
              </a:xfrm>
              <a:prstGeom prst="ellipse">
                <a:avLst/>
              </a:prstGeom>
              <a:solidFill>
                <a:srgbClr val="FFC999"/>
              </a:solidFill>
              <a:ln>
                <a:solidFill>
                  <a:srgbClr val="FFC99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76" name="Image 175">
                <a:extLst>
                  <a:ext uri="{FF2B5EF4-FFF2-40B4-BE49-F238E27FC236}">
                    <a16:creationId xmlns:a16="http://schemas.microsoft.com/office/drawing/2014/main" id="{8AC3008D-ACCC-63D0-7BE1-F213EC9804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3" t="19569" r="90729" b="59954"/>
              <a:stretch/>
            </p:blipFill>
            <p:spPr>
              <a:xfrm>
                <a:off x="6525526" y="2509411"/>
                <a:ext cx="571500" cy="571500"/>
              </a:xfrm>
              <a:prstGeom prst="rect">
                <a:avLst/>
              </a:prstGeom>
            </p:spPr>
          </p:pic>
          <p:pic>
            <p:nvPicPr>
              <p:cNvPr id="177" name="Image 176">
                <a:extLst>
                  <a:ext uri="{FF2B5EF4-FFF2-40B4-BE49-F238E27FC236}">
                    <a16:creationId xmlns:a16="http://schemas.microsoft.com/office/drawing/2014/main" id="{1EC3B2F0-168B-4BB6-2545-5372CBB84A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79" t="19842" r="1743" b="59681"/>
              <a:stretch/>
            </p:blipFill>
            <p:spPr>
              <a:xfrm>
                <a:off x="11211258" y="2503762"/>
                <a:ext cx="571500" cy="571500"/>
              </a:xfrm>
              <a:prstGeom prst="rect">
                <a:avLst/>
              </a:prstGeom>
            </p:spPr>
          </p:pic>
          <p:cxnSp>
            <p:nvCxnSpPr>
              <p:cNvPr id="178" name="Connecteur droit avec flèche 177">
                <a:extLst>
                  <a:ext uri="{FF2B5EF4-FFF2-40B4-BE49-F238E27FC236}">
                    <a16:creationId xmlns:a16="http://schemas.microsoft.com/office/drawing/2014/main" id="{2F95FB4A-BD4A-EDCA-C722-D9A5229B5024}"/>
                  </a:ext>
                </a:extLst>
              </p:cNvPr>
              <p:cNvCxnSpPr>
                <a:cxnSpLocks/>
                <a:stCxn id="176" idx="3"/>
                <a:endCxn id="174" idx="2"/>
              </p:cNvCxnSpPr>
              <p:nvPr/>
            </p:nvCxnSpPr>
            <p:spPr>
              <a:xfrm flipV="1">
                <a:off x="7097026" y="2391888"/>
                <a:ext cx="533548" cy="40327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Connecteur droit avec flèche 178">
                <a:extLst>
                  <a:ext uri="{FF2B5EF4-FFF2-40B4-BE49-F238E27FC236}">
                    <a16:creationId xmlns:a16="http://schemas.microsoft.com/office/drawing/2014/main" id="{B7F53AAE-BC6C-479F-838C-4BA4F238790E}"/>
                  </a:ext>
                </a:extLst>
              </p:cNvPr>
              <p:cNvCxnSpPr>
                <a:cxnSpLocks/>
                <a:stCxn id="175" idx="6"/>
                <a:endCxn id="177" idx="1"/>
              </p:cNvCxnSpPr>
              <p:nvPr/>
            </p:nvCxnSpPr>
            <p:spPr>
              <a:xfrm>
                <a:off x="10399339" y="2389091"/>
                <a:ext cx="811919" cy="40042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ED964A3C-E578-F817-BCCB-0C379D6FB599}"/>
                  </a:ext>
                </a:extLst>
              </p:cNvPr>
              <p:cNvSpPr/>
              <p:nvPr/>
            </p:nvSpPr>
            <p:spPr>
              <a:xfrm>
                <a:off x="8165721" y="1052590"/>
                <a:ext cx="160209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b="1" dirty="0"/>
                  <a:t>Déploiement SFC1 puis SFC2</a:t>
                </a:r>
              </a:p>
            </p:txBody>
          </p:sp>
          <p:sp>
            <p:nvSpPr>
              <p:cNvPr id="181" name="Hexagone 180">
                <a:extLst>
                  <a:ext uri="{FF2B5EF4-FFF2-40B4-BE49-F238E27FC236}">
                    <a16:creationId xmlns:a16="http://schemas.microsoft.com/office/drawing/2014/main" id="{E5DCA736-2CF4-934A-52EF-F1F522717290}"/>
                  </a:ext>
                </a:extLst>
              </p:cNvPr>
              <p:cNvSpPr/>
              <p:nvPr/>
            </p:nvSpPr>
            <p:spPr>
              <a:xfrm>
                <a:off x="8020186" y="2343384"/>
                <a:ext cx="568091" cy="527995"/>
              </a:xfrm>
              <a:prstGeom prst="hexag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82" name="Hexagone 181">
                <a:extLst>
                  <a:ext uri="{FF2B5EF4-FFF2-40B4-BE49-F238E27FC236}">
                    <a16:creationId xmlns:a16="http://schemas.microsoft.com/office/drawing/2014/main" id="{F1B064B6-6D7A-4BDB-0DA4-DEE08B46B1A6}"/>
                  </a:ext>
                </a:extLst>
              </p:cNvPr>
              <p:cNvSpPr/>
              <p:nvPr/>
            </p:nvSpPr>
            <p:spPr>
              <a:xfrm>
                <a:off x="7779922" y="1950492"/>
                <a:ext cx="568091" cy="527995"/>
              </a:xfrm>
              <a:prstGeom prst="hexag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83" name="Image 182">
                <a:extLst>
                  <a:ext uri="{FF2B5EF4-FFF2-40B4-BE49-F238E27FC236}">
                    <a16:creationId xmlns:a16="http://schemas.microsoft.com/office/drawing/2014/main" id="{F87E0318-3287-E069-F51B-781E18C871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79" t="19842" r="1743" b="59681"/>
              <a:stretch/>
            </p:blipFill>
            <p:spPr>
              <a:xfrm>
                <a:off x="8578695" y="2974198"/>
                <a:ext cx="571500" cy="571500"/>
              </a:xfrm>
              <a:prstGeom prst="rect">
                <a:avLst/>
              </a:prstGeom>
            </p:spPr>
          </p:pic>
          <p:sp>
            <p:nvSpPr>
              <p:cNvPr id="184" name="Hexagone 183">
                <a:extLst>
                  <a:ext uri="{FF2B5EF4-FFF2-40B4-BE49-F238E27FC236}">
                    <a16:creationId xmlns:a16="http://schemas.microsoft.com/office/drawing/2014/main" id="{0F0EB7E4-4580-4E94-365B-1D3DFBFDD798}"/>
                  </a:ext>
                </a:extLst>
              </p:cNvPr>
              <p:cNvSpPr/>
              <p:nvPr/>
            </p:nvSpPr>
            <p:spPr>
              <a:xfrm>
                <a:off x="9679185" y="2343384"/>
                <a:ext cx="568091" cy="527995"/>
              </a:xfrm>
              <a:prstGeom prst="hexag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85" name="Hexagone 184">
                <a:extLst>
                  <a:ext uri="{FF2B5EF4-FFF2-40B4-BE49-F238E27FC236}">
                    <a16:creationId xmlns:a16="http://schemas.microsoft.com/office/drawing/2014/main" id="{E516F3D1-819D-B40A-27AA-3CFD89795907}"/>
                  </a:ext>
                </a:extLst>
              </p:cNvPr>
              <p:cNvSpPr/>
              <p:nvPr/>
            </p:nvSpPr>
            <p:spPr>
              <a:xfrm>
                <a:off x="9438921" y="1950492"/>
                <a:ext cx="568091" cy="527995"/>
              </a:xfrm>
              <a:prstGeom prst="hexag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86" name="Connecteur droit avec flèche 185">
                <a:extLst>
                  <a:ext uri="{FF2B5EF4-FFF2-40B4-BE49-F238E27FC236}">
                    <a16:creationId xmlns:a16="http://schemas.microsoft.com/office/drawing/2014/main" id="{7DB6CDE6-97C8-0549-209C-3D5B63F8288E}"/>
                  </a:ext>
                </a:extLst>
              </p:cNvPr>
              <p:cNvCxnSpPr>
                <a:cxnSpLocks/>
                <a:stCxn id="174" idx="5"/>
                <a:endCxn id="183" idx="0"/>
              </p:cNvCxnSpPr>
              <p:nvPr/>
            </p:nvCxnSpPr>
            <p:spPr>
              <a:xfrm>
                <a:off x="8549108" y="2761612"/>
                <a:ext cx="315337" cy="2125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7" name="Picture 2">
                <a:extLst>
                  <a:ext uri="{FF2B5EF4-FFF2-40B4-BE49-F238E27FC236}">
                    <a16:creationId xmlns:a16="http://schemas.microsoft.com/office/drawing/2014/main" id="{090836BD-87F3-4E89-96A5-8BB205EBC4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21" t="11949" r="21061" b="61439"/>
              <a:stretch/>
            </p:blipFill>
            <p:spPr bwMode="auto">
              <a:xfrm>
                <a:off x="11210315" y="2500198"/>
                <a:ext cx="585997" cy="5933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" name="Picture 2">
                <a:extLst>
                  <a:ext uri="{FF2B5EF4-FFF2-40B4-BE49-F238E27FC236}">
                    <a16:creationId xmlns:a16="http://schemas.microsoft.com/office/drawing/2014/main" id="{543EAE54-11C1-ADF1-E00F-2A749D7147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55" t="61741" r="20498" b="12495"/>
              <a:stretch/>
            </p:blipFill>
            <p:spPr bwMode="auto">
              <a:xfrm>
                <a:off x="8570285" y="2972712"/>
                <a:ext cx="588319" cy="574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49" name="Hexagone 2048">
              <a:extLst>
                <a:ext uri="{FF2B5EF4-FFF2-40B4-BE49-F238E27FC236}">
                  <a16:creationId xmlns:a16="http://schemas.microsoft.com/office/drawing/2014/main" id="{B5DBEACE-0721-8DD6-0D4C-3EAFD0B5FFCD}"/>
                </a:ext>
              </a:extLst>
            </p:cNvPr>
            <p:cNvSpPr/>
            <p:nvPr/>
          </p:nvSpPr>
          <p:spPr>
            <a:xfrm>
              <a:off x="1724629" y="4518401"/>
              <a:ext cx="568091" cy="527995"/>
            </a:xfrm>
            <a:prstGeom prst="hexagon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500" dirty="0"/>
            </a:p>
          </p:txBody>
        </p:sp>
        <p:sp>
          <p:nvSpPr>
            <p:cNvPr id="2052" name="Hexagone 2051">
              <a:extLst>
                <a:ext uri="{FF2B5EF4-FFF2-40B4-BE49-F238E27FC236}">
                  <a16:creationId xmlns:a16="http://schemas.microsoft.com/office/drawing/2014/main" id="{16E766AC-9747-8262-7AF5-DC905418ADEE}"/>
                </a:ext>
              </a:extLst>
            </p:cNvPr>
            <p:cNvSpPr/>
            <p:nvPr/>
          </p:nvSpPr>
          <p:spPr>
            <a:xfrm>
              <a:off x="1980424" y="4936629"/>
              <a:ext cx="568091" cy="527995"/>
            </a:xfrm>
            <a:prstGeom prst="hexagon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500" dirty="0"/>
            </a:p>
          </p:txBody>
        </p:sp>
        <p:sp>
          <p:nvSpPr>
            <p:cNvPr id="2053" name="Rectangle 2052">
              <a:extLst>
                <a:ext uri="{FF2B5EF4-FFF2-40B4-BE49-F238E27FC236}">
                  <a16:creationId xmlns:a16="http://schemas.microsoft.com/office/drawing/2014/main" id="{511D73F8-766D-8C0F-CD7C-52DC32C40F07}"/>
                </a:ext>
              </a:extLst>
            </p:cNvPr>
            <p:cNvSpPr/>
            <p:nvPr/>
          </p:nvSpPr>
          <p:spPr>
            <a:xfrm>
              <a:off x="1505892" y="4636573"/>
              <a:ext cx="1036625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/>
                <a:t>Modifier</a:t>
              </a:r>
            </a:p>
            <a:p>
              <a:pPr algn="ctr"/>
              <a:r>
                <a:rPr lang="en-US" sz="1050" dirty="0"/>
                <a:t>A</a:t>
              </a:r>
            </a:p>
          </p:txBody>
        </p:sp>
        <p:sp>
          <p:nvSpPr>
            <p:cNvPr id="2054" name="Rectangle 2053">
              <a:extLst>
                <a:ext uri="{FF2B5EF4-FFF2-40B4-BE49-F238E27FC236}">
                  <a16:creationId xmlns:a16="http://schemas.microsoft.com/office/drawing/2014/main" id="{BE4141F1-877C-A13C-EB92-CA2EAF017B54}"/>
                </a:ext>
              </a:extLst>
            </p:cNvPr>
            <p:cNvSpPr/>
            <p:nvPr/>
          </p:nvSpPr>
          <p:spPr>
            <a:xfrm>
              <a:off x="1774580" y="5022624"/>
              <a:ext cx="1036625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/>
                <a:t>Modifier</a:t>
              </a:r>
            </a:p>
            <a:p>
              <a:pPr algn="ctr"/>
              <a:r>
                <a:rPr lang="en-US" sz="1050" dirty="0"/>
                <a:t>B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A97E540A-AC9D-359A-C631-FAF72423F84B}"/>
              </a:ext>
            </a:extLst>
          </p:cNvPr>
          <p:cNvGrpSpPr/>
          <p:nvPr/>
        </p:nvGrpSpPr>
        <p:grpSpPr>
          <a:xfrm>
            <a:off x="6323517" y="4166039"/>
            <a:ext cx="5270786" cy="2488140"/>
            <a:chOff x="6327805" y="3629431"/>
            <a:chExt cx="5270786" cy="2488140"/>
          </a:xfrm>
        </p:grpSpPr>
        <p:grpSp>
          <p:nvGrpSpPr>
            <p:cNvPr id="155" name="Groupe 154">
              <a:extLst>
                <a:ext uri="{FF2B5EF4-FFF2-40B4-BE49-F238E27FC236}">
                  <a16:creationId xmlns:a16="http://schemas.microsoft.com/office/drawing/2014/main" id="{E49B38B9-DA2A-27B6-372C-559485389F90}"/>
                </a:ext>
              </a:extLst>
            </p:cNvPr>
            <p:cNvGrpSpPr/>
            <p:nvPr/>
          </p:nvGrpSpPr>
          <p:grpSpPr>
            <a:xfrm>
              <a:off x="6327805" y="3629431"/>
              <a:ext cx="5270786" cy="2488140"/>
              <a:chOff x="6525526" y="1059044"/>
              <a:chExt cx="5270786" cy="2488140"/>
            </a:xfrm>
          </p:grpSpPr>
          <p:cxnSp>
            <p:nvCxnSpPr>
              <p:cNvPr id="156" name="Connecteur droit avec flèche 155">
                <a:extLst>
                  <a:ext uri="{FF2B5EF4-FFF2-40B4-BE49-F238E27FC236}">
                    <a16:creationId xmlns:a16="http://schemas.microsoft.com/office/drawing/2014/main" id="{8105E245-20CF-53A7-3721-495F971D35FA}"/>
                  </a:ext>
                </a:extLst>
              </p:cNvPr>
              <p:cNvCxnSpPr>
                <a:cxnSpLocks/>
                <a:stCxn id="158" idx="2"/>
                <a:endCxn id="157" idx="6"/>
              </p:cNvCxnSpPr>
              <p:nvPr/>
            </p:nvCxnSpPr>
            <p:spPr>
              <a:xfrm flipH="1">
                <a:off x="8706704" y="2389091"/>
                <a:ext cx="616505" cy="2797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Ellipse 156">
                <a:extLst>
                  <a:ext uri="{FF2B5EF4-FFF2-40B4-BE49-F238E27FC236}">
                    <a16:creationId xmlns:a16="http://schemas.microsoft.com/office/drawing/2014/main" id="{B9F9D7E0-7DAD-D7DE-C9E9-00F78F51D7AF}"/>
                  </a:ext>
                </a:extLst>
              </p:cNvPr>
              <p:cNvSpPr/>
              <p:nvPr/>
            </p:nvSpPr>
            <p:spPr>
              <a:xfrm>
                <a:off x="7630574" y="1869019"/>
                <a:ext cx="1076130" cy="1045738"/>
              </a:xfrm>
              <a:prstGeom prst="ellipse">
                <a:avLst/>
              </a:prstGeom>
              <a:solidFill>
                <a:srgbClr val="FFC999"/>
              </a:solidFill>
              <a:ln>
                <a:solidFill>
                  <a:srgbClr val="FFC99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Ellipse 157">
                <a:extLst>
                  <a:ext uri="{FF2B5EF4-FFF2-40B4-BE49-F238E27FC236}">
                    <a16:creationId xmlns:a16="http://schemas.microsoft.com/office/drawing/2014/main" id="{81488B7F-A25A-1E92-1BC5-2F3F7FD51646}"/>
                  </a:ext>
                </a:extLst>
              </p:cNvPr>
              <p:cNvSpPr/>
              <p:nvPr/>
            </p:nvSpPr>
            <p:spPr>
              <a:xfrm>
                <a:off x="9323209" y="1866222"/>
                <a:ext cx="1076130" cy="1045738"/>
              </a:xfrm>
              <a:prstGeom prst="ellipse">
                <a:avLst/>
              </a:prstGeom>
              <a:solidFill>
                <a:srgbClr val="FFC999"/>
              </a:solidFill>
              <a:ln>
                <a:solidFill>
                  <a:srgbClr val="FFC99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59" name="Image 158">
                <a:extLst>
                  <a:ext uri="{FF2B5EF4-FFF2-40B4-BE49-F238E27FC236}">
                    <a16:creationId xmlns:a16="http://schemas.microsoft.com/office/drawing/2014/main" id="{B724ADDF-C5F7-9A65-3C49-E30A6023F5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3" t="19569" r="90729" b="59954"/>
              <a:stretch/>
            </p:blipFill>
            <p:spPr>
              <a:xfrm>
                <a:off x="6525526" y="2509411"/>
                <a:ext cx="571500" cy="571500"/>
              </a:xfrm>
              <a:prstGeom prst="rect">
                <a:avLst/>
              </a:prstGeom>
            </p:spPr>
          </p:pic>
          <p:pic>
            <p:nvPicPr>
              <p:cNvPr id="160" name="Image 159">
                <a:extLst>
                  <a:ext uri="{FF2B5EF4-FFF2-40B4-BE49-F238E27FC236}">
                    <a16:creationId xmlns:a16="http://schemas.microsoft.com/office/drawing/2014/main" id="{A4197705-FB02-A56A-C13D-2DA78B1AC1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79" t="19842" r="1743" b="59681"/>
              <a:stretch/>
            </p:blipFill>
            <p:spPr>
              <a:xfrm>
                <a:off x="11211258" y="2503762"/>
                <a:ext cx="571500" cy="571500"/>
              </a:xfrm>
              <a:prstGeom prst="rect">
                <a:avLst/>
              </a:prstGeom>
            </p:spPr>
          </p:pic>
          <p:cxnSp>
            <p:nvCxnSpPr>
              <p:cNvPr id="161" name="Connecteur droit avec flèche 160">
                <a:extLst>
                  <a:ext uri="{FF2B5EF4-FFF2-40B4-BE49-F238E27FC236}">
                    <a16:creationId xmlns:a16="http://schemas.microsoft.com/office/drawing/2014/main" id="{BEBCD054-B09F-7F49-DB85-AE09095CFFB1}"/>
                  </a:ext>
                </a:extLst>
              </p:cNvPr>
              <p:cNvCxnSpPr>
                <a:cxnSpLocks/>
                <a:stCxn id="159" idx="3"/>
                <a:endCxn id="157" idx="2"/>
              </p:cNvCxnSpPr>
              <p:nvPr/>
            </p:nvCxnSpPr>
            <p:spPr>
              <a:xfrm flipV="1">
                <a:off x="7097026" y="2391888"/>
                <a:ext cx="533548" cy="40327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Connecteur droit avec flèche 161">
                <a:extLst>
                  <a:ext uri="{FF2B5EF4-FFF2-40B4-BE49-F238E27FC236}">
                    <a16:creationId xmlns:a16="http://schemas.microsoft.com/office/drawing/2014/main" id="{7907F905-C5CA-1F32-104C-FC3C1D490659}"/>
                  </a:ext>
                </a:extLst>
              </p:cNvPr>
              <p:cNvCxnSpPr>
                <a:cxnSpLocks/>
                <a:stCxn id="158" idx="6"/>
                <a:endCxn id="160" idx="1"/>
              </p:cNvCxnSpPr>
              <p:nvPr/>
            </p:nvCxnSpPr>
            <p:spPr>
              <a:xfrm>
                <a:off x="10399339" y="2389091"/>
                <a:ext cx="811919" cy="40042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D7C77AEC-8511-CB88-BB0F-F45D74E5514E}"/>
                  </a:ext>
                </a:extLst>
              </p:cNvPr>
              <p:cNvSpPr/>
              <p:nvPr/>
            </p:nvSpPr>
            <p:spPr>
              <a:xfrm>
                <a:off x="8077088" y="1059044"/>
                <a:ext cx="160209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b="1" dirty="0"/>
                  <a:t>Déploiement SFC2 puis SFC1</a:t>
                </a:r>
              </a:p>
            </p:txBody>
          </p:sp>
          <p:sp>
            <p:nvSpPr>
              <p:cNvPr id="164" name="Hexagone 163">
                <a:extLst>
                  <a:ext uri="{FF2B5EF4-FFF2-40B4-BE49-F238E27FC236}">
                    <a16:creationId xmlns:a16="http://schemas.microsoft.com/office/drawing/2014/main" id="{BE45302A-2C35-B801-FF10-FA2E0822271A}"/>
                  </a:ext>
                </a:extLst>
              </p:cNvPr>
              <p:cNvSpPr/>
              <p:nvPr/>
            </p:nvSpPr>
            <p:spPr>
              <a:xfrm>
                <a:off x="8020186" y="2343384"/>
                <a:ext cx="568091" cy="527995"/>
              </a:xfrm>
              <a:prstGeom prst="hexag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5" name="Hexagone 164">
                <a:extLst>
                  <a:ext uri="{FF2B5EF4-FFF2-40B4-BE49-F238E27FC236}">
                    <a16:creationId xmlns:a16="http://schemas.microsoft.com/office/drawing/2014/main" id="{935032E5-E043-E724-1E82-F15CC7C972B8}"/>
                  </a:ext>
                </a:extLst>
              </p:cNvPr>
              <p:cNvSpPr/>
              <p:nvPr/>
            </p:nvSpPr>
            <p:spPr>
              <a:xfrm>
                <a:off x="7779922" y="1950492"/>
                <a:ext cx="568091" cy="527995"/>
              </a:xfrm>
              <a:prstGeom prst="hexag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>
                <a:extLst>
                  <a:ext uri="{FF2B5EF4-FFF2-40B4-BE49-F238E27FC236}">
                    <a16:creationId xmlns:a16="http://schemas.microsoft.com/office/drawing/2014/main" id="{D47E3565-2065-3A27-179A-7D5BFC6ABE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79" t="19842" r="1743" b="59681"/>
              <a:stretch/>
            </p:blipFill>
            <p:spPr>
              <a:xfrm>
                <a:off x="8578695" y="2974198"/>
                <a:ext cx="571500" cy="571500"/>
              </a:xfrm>
              <a:prstGeom prst="rect">
                <a:avLst/>
              </a:prstGeom>
            </p:spPr>
          </p:pic>
          <p:sp>
            <p:nvSpPr>
              <p:cNvPr id="167" name="Hexagone 166">
                <a:extLst>
                  <a:ext uri="{FF2B5EF4-FFF2-40B4-BE49-F238E27FC236}">
                    <a16:creationId xmlns:a16="http://schemas.microsoft.com/office/drawing/2014/main" id="{5F8D6E5C-87AF-8A54-7C2B-D8AD1BC9325B}"/>
                  </a:ext>
                </a:extLst>
              </p:cNvPr>
              <p:cNvSpPr/>
              <p:nvPr/>
            </p:nvSpPr>
            <p:spPr>
              <a:xfrm>
                <a:off x="9679185" y="2343384"/>
                <a:ext cx="568091" cy="527995"/>
              </a:xfrm>
              <a:prstGeom prst="hexag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8" name="Hexagone 167">
                <a:extLst>
                  <a:ext uri="{FF2B5EF4-FFF2-40B4-BE49-F238E27FC236}">
                    <a16:creationId xmlns:a16="http://schemas.microsoft.com/office/drawing/2014/main" id="{A4924432-4453-D186-707C-3B451C90C55B}"/>
                  </a:ext>
                </a:extLst>
              </p:cNvPr>
              <p:cNvSpPr/>
              <p:nvPr/>
            </p:nvSpPr>
            <p:spPr>
              <a:xfrm>
                <a:off x="9438921" y="1950492"/>
                <a:ext cx="568091" cy="527995"/>
              </a:xfrm>
              <a:prstGeom prst="hexag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69" name="Connecteur droit avec flèche 168">
                <a:extLst>
                  <a:ext uri="{FF2B5EF4-FFF2-40B4-BE49-F238E27FC236}">
                    <a16:creationId xmlns:a16="http://schemas.microsoft.com/office/drawing/2014/main" id="{5F069951-13C5-F4D7-DF4D-EC2C75654115}"/>
                  </a:ext>
                </a:extLst>
              </p:cNvPr>
              <p:cNvCxnSpPr>
                <a:cxnSpLocks/>
                <a:stCxn id="157" idx="5"/>
                <a:endCxn id="166" idx="0"/>
              </p:cNvCxnSpPr>
              <p:nvPr/>
            </p:nvCxnSpPr>
            <p:spPr>
              <a:xfrm>
                <a:off x="8549108" y="2761612"/>
                <a:ext cx="315337" cy="2125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0" name="Picture 2">
                <a:extLst>
                  <a:ext uri="{FF2B5EF4-FFF2-40B4-BE49-F238E27FC236}">
                    <a16:creationId xmlns:a16="http://schemas.microsoft.com/office/drawing/2014/main" id="{A31A251D-A5AA-E049-4C53-DCBDE7DF85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21" t="11949" r="21061" b="61439"/>
              <a:stretch/>
            </p:blipFill>
            <p:spPr bwMode="auto">
              <a:xfrm>
                <a:off x="11210315" y="2500198"/>
                <a:ext cx="585997" cy="5933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2">
                <a:extLst>
                  <a:ext uri="{FF2B5EF4-FFF2-40B4-BE49-F238E27FC236}">
                    <a16:creationId xmlns:a16="http://schemas.microsoft.com/office/drawing/2014/main" id="{AEBEDD3A-8E74-87B6-9988-10BD726AAB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55" t="61741" r="20498" b="12495"/>
              <a:stretch/>
            </p:blipFill>
            <p:spPr bwMode="auto">
              <a:xfrm>
                <a:off x="8570285" y="2972712"/>
                <a:ext cx="588319" cy="574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55" name="Hexagone 2054">
              <a:extLst>
                <a:ext uri="{FF2B5EF4-FFF2-40B4-BE49-F238E27FC236}">
                  <a16:creationId xmlns:a16="http://schemas.microsoft.com/office/drawing/2014/main" id="{4C8F9109-0233-5EE3-F40E-55BC756D870E}"/>
                </a:ext>
              </a:extLst>
            </p:cNvPr>
            <p:cNvSpPr/>
            <p:nvPr/>
          </p:nvSpPr>
          <p:spPr>
            <a:xfrm>
              <a:off x="9259952" y="4534129"/>
              <a:ext cx="568091" cy="527995"/>
            </a:xfrm>
            <a:prstGeom prst="hexagon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500" dirty="0"/>
            </a:p>
          </p:txBody>
        </p:sp>
        <p:sp>
          <p:nvSpPr>
            <p:cNvPr id="2056" name="Rectangle 2055">
              <a:extLst>
                <a:ext uri="{FF2B5EF4-FFF2-40B4-BE49-F238E27FC236}">
                  <a16:creationId xmlns:a16="http://schemas.microsoft.com/office/drawing/2014/main" id="{AFC959A9-331C-27BB-9B0F-84025BE9B944}"/>
                </a:ext>
              </a:extLst>
            </p:cNvPr>
            <p:cNvSpPr/>
            <p:nvPr/>
          </p:nvSpPr>
          <p:spPr>
            <a:xfrm>
              <a:off x="9041215" y="4652301"/>
              <a:ext cx="1036625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/>
                <a:t>Modifier</a:t>
              </a:r>
            </a:p>
            <a:p>
              <a:pPr algn="ctr"/>
              <a:r>
                <a:rPr lang="en-US" sz="1050" dirty="0"/>
                <a:t>A</a:t>
              </a:r>
            </a:p>
          </p:txBody>
        </p:sp>
        <p:sp>
          <p:nvSpPr>
            <p:cNvPr id="2058" name="Hexagone 2057">
              <a:extLst>
                <a:ext uri="{FF2B5EF4-FFF2-40B4-BE49-F238E27FC236}">
                  <a16:creationId xmlns:a16="http://schemas.microsoft.com/office/drawing/2014/main" id="{5F4BF1CF-6B12-28F4-6A14-AE8BE9F4BF2C}"/>
                </a:ext>
              </a:extLst>
            </p:cNvPr>
            <p:cNvSpPr/>
            <p:nvPr/>
          </p:nvSpPr>
          <p:spPr>
            <a:xfrm>
              <a:off x="9474380" y="4906139"/>
              <a:ext cx="568091" cy="527995"/>
            </a:xfrm>
            <a:prstGeom prst="hexagon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500" dirty="0"/>
            </a:p>
          </p:txBody>
        </p:sp>
        <p:sp>
          <p:nvSpPr>
            <p:cNvPr id="2057" name="Rectangle 2056">
              <a:extLst>
                <a:ext uri="{FF2B5EF4-FFF2-40B4-BE49-F238E27FC236}">
                  <a16:creationId xmlns:a16="http://schemas.microsoft.com/office/drawing/2014/main" id="{3E2C5DED-9879-7134-28E6-7ED697E57720}"/>
                </a:ext>
              </a:extLst>
            </p:cNvPr>
            <p:cNvSpPr/>
            <p:nvPr/>
          </p:nvSpPr>
          <p:spPr>
            <a:xfrm>
              <a:off x="9253041" y="5001975"/>
              <a:ext cx="1036625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/>
                <a:t>Modifier</a:t>
              </a:r>
            </a:p>
            <a:p>
              <a:pPr algn="ctr"/>
              <a:r>
                <a:rPr lang="en-US" sz="1050" dirty="0"/>
                <a:t>B</a:t>
              </a:r>
            </a:p>
          </p:txBody>
        </p:sp>
        <p:sp>
          <p:nvSpPr>
            <p:cNvPr id="2059" name="Hexagone 2058">
              <a:extLst>
                <a:ext uri="{FF2B5EF4-FFF2-40B4-BE49-F238E27FC236}">
                  <a16:creationId xmlns:a16="http://schemas.microsoft.com/office/drawing/2014/main" id="{D8BB9B35-6CD1-C913-E8AA-E0FE65F4302C}"/>
                </a:ext>
              </a:extLst>
            </p:cNvPr>
            <p:cNvSpPr/>
            <p:nvPr/>
          </p:nvSpPr>
          <p:spPr>
            <a:xfrm>
              <a:off x="7569701" y="4518400"/>
              <a:ext cx="568091" cy="527995"/>
            </a:xfrm>
            <a:prstGeom prst="hexagon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500" dirty="0"/>
            </a:p>
          </p:txBody>
        </p:sp>
        <p:sp>
          <p:nvSpPr>
            <p:cNvPr id="2060" name="Hexagone 2059">
              <a:extLst>
                <a:ext uri="{FF2B5EF4-FFF2-40B4-BE49-F238E27FC236}">
                  <a16:creationId xmlns:a16="http://schemas.microsoft.com/office/drawing/2014/main" id="{8BC9AF4A-8FA4-34E7-9551-A26BF663FB7B}"/>
                </a:ext>
              </a:extLst>
            </p:cNvPr>
            <p:cNvSpPr/>
            <p:nvPr/>
          </p:nvSpPr>
          <p:spPr>
            <a:xfrm>
              <a:off x="7801226" y="4913771"/>
              <a:ext cx="568091" cy="527995"/>
            </a:xfrm>
            <a:prstGeom prst="hexagon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500" dirty="0"/>
            </a:p>
          </p:txBody>
        </p:sp>
        <p:sp>
          <p:nvSpPr>
            <p:cNvPr id="2061" name="Rectangle 2060">
              <a:extLst>
                <a:ext uri="{FF2B5EF4-FFF2-40B4-BE49-F238E27FC236}">
                  <a16:creationId xmlns:a16="http://schemas.microsoft.com/office/drawing/2014/main" id="{3DDCC51F-A0B0-5A14-1C81-F6D21492679B}"/>
                </a:ext>
              </a:extLst>
            </p:cNvPr>
            <p:cNvSpPr/>
            <p:nvPr/>
          </p:nvSpPr>
          <p:spPr>
            <a:xfrm>
              <a:off x="7349779" y="4626089"/>
              <a:ext cx="1036625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/>
                <a:t>Modifier</a:t>
              </a:r>
            </a:p>
            <a:p>
              <a:pPr algn="ctr"/>
              <a:r>
                <a:rPr lang="en-US" sz="1050" dirty="0"/>
                <a:t>C</a:t>
              </a:r>
            </a:p>
          </p:txBody>
        </p:sp>
        <p:sp>
          <p:nvSpPr>
            <p:cNvPr id="2062" name="Rectangle 2061">
              <a:extLst>
                <a:ext uri="{FF2B5EF4-FFF2-40B4-BE49-F238E27FC236}">
                  <a16:creationId xmlns:a16="http://schemas.microsoft.com/office/drawing/2014/main" id="{431C2CD9-2239-9409-BB50-686C9D0F7716}"/>
                </a:ext>
              </a:extLst>
            </p:cNvPr>
            <p:cNvSpPr/>
            <p:nvPr/>
          </p:nvSpPr>
          <p:spPr>
            <a:xfrm>
              <a:off x="7615233" y="5025987"/>
              <a:ext cx="1036625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/>
                <a:t>Modifier </a:t>
              </a:r>
            </a:p>
            <a:p>
              <a:pPr algn="ctr"/>
              <a:r>
                <a:rPr lang="en-US" sz="1050" dirty="0"/>
                <a:t>D</a:t>
              </a:r>
            </a:p>
          </p:txBody>
        </p:sp>
      </p:grpSp>
      <p:cxnSp>
        <p:nvCxnSpPr>
          <p:cNvPr id="2064" name="Connecteur droit 2063">
            <a:extLst>
              <a:ext uri="{FF2B5EF4-FFF2-40B4-BE49-F238E27FC236}">
                <a16:creationId xmlns:a16="http://schemas.microsoft.com/office/drawing/2014/main" id="{066263E3-551A-45E6-924B-5DA33BBECB2E}"/>
              </a:ext>
            </a:extLst>
          </p:cNvPr>
          <p:cNvCxnSpPr/>
          <p:nvPr/>
        </p:nvCxnSpPr>
        <p:spPr>
          <a:xfrm>
            <a:off x="6012837" y="4096612"/>
            <a:ext cx="0" cy="244592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6" name="Espace réservé du numéro de diapositive 2065">
            <a:extLst>
              <a:ext uri="{FF2B5EF4-FFF2-40B4-BE49-F238E27FC236}">
                <a16:creationId xmlns:a16="http://schemas.microsoft.com/office/drawing/2014/main" id="{4C5226F0-4E52-C843-3000-A643D241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91F2-0F7D-4C84-8049-DD9827954C9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83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DA0B17-B36C-621B-869F-27C2C2C3C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2" y="157162"/>
            <a:ext cx="9985109" cy="823566"/>
          </a:xfrm>
        </p:spPr>
        <p:txBody>
          <a:bodyPr/>
          <a:lstStyle/>
          <a:p>
            <a:r>
              <a:rPr lang="fr-FR" dirty="0"/>
              <a:t>Modification 2 : Ordre de traitement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6EB578-4B04-8ECB-BD85-66895C365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Processus adaptatif permettant de déterminer le meilleur ordre de traitement </a:t>
            </a:r>
          </a:p>
          <a:p>
            <a:r>
              <a:rPr lang="fr-FR" dirty="0"/>
              <a:t>Nous proposons d’apporter des modifications à l’heuristique comme suit: </a:t>
            </a:r>
          </a:p>
          <a:p>
            <a:endParaRPr lang="fr-FR" dirty="0"/>
          </a:p>
          <a:p>
            <a:pPr marL="877778" lvl="3" indent="-457200">
              <a:buSzPct val="100000"/>
              <a:buFont typeface="+mj-lt"/>
              <a:buAutoNum type="arabicPeriod"/>
            </a:pPr>
            <a:r>
              <a:rPr lang="fr-FR" sz="2000" dirty="0"/>
              <a:t>Pour chaque SFC </a:t>
            </a:r>
            <a:r>
              <a:rPr lang="fr-FR" sz="2000" i="1" dirty="0"/>
              <a:t>q</a:t>
            </a:r>
            <a:r>
              <a:rPr lang="fr-FR" sz="2000" dirty="0"/>
              <a:t> </a:t>
            </a:r>
          </a:p>
          <a:p>
            <a:pPr marL="877778" lvl="3" indent="-457200">
              <a:buSzPct val="100000"/>
              <a:buFont typeface="+mj-lt"/>
              <a:buAutoNum type="arabicPeriod"/>
            </a:pPr>
            <a:r>
              <a:rPr lang="fr-FR" sz="2000" dirty="0"/>
              <a:t>    Attribuer un score initial (identique à l’ensemble des SFC) </a:t>
            </a:r>
          </a:p>
          <a:p>
            <a:pPr marL="877778" lvl="3" indent="-457200">
              <a:buSzPct val="100000"/>
              <a:buFont typeface="+mj-lt"/>
              <a:buAutoNum type="arabicPeriod"/>
            </a:pPr>
            <a:r>
              <a:rPr lang="fr-FR" sz="2000" dirty="0"/>
              <a:t>Pour un certain nombre d’itération (fixer au </a:t>
            </a:r>
            <a:r>
              <a:rPr lang="fr-FR" sz="2000" i="1" dirty="0"/>
              <a:t>nombre de SFC/2 </a:t>
            </a:r>
            <a:r>
              <a:rPr lang="fr-FR" sz="2000" dirty="0"/>
              <a:t>[annexe 5] )</a:t>
            </a:r>
          </a:p>
          <a:p>
            <a:pPr marL="877778" lvl="3" indent="-457200">
              <a:buSzPct val="100000"/>
              <a:buFont typeface="+mj-lt"/>
              <a:buAutoNum type="arabicPeriod"/>
            </a:pPr>
            <a:r>
              <a:rPr lang="fr-FR" sz="2000" dirty="0"/>
              <a:t>    Déployer l’ensemble des SFC selon leur score (plus petit au plus grand) </a:t>
            </a:r>
          </a:p>
          <a:p>
            <a:pPr marL="877778" lvl="3" indent="-457200">
              <a:buSzPct val="100000"/>
              <a:buFont typeface="+mj-lt"/>
              <a:buAutoNum type="arabicPeriod"/>
            </a:pPr>
            <a:r>
              <a:rPr lang="fr-FR" sz="2000" dirty="0"/>
              <a:t>    Si une SFC ne respecte pas la latence prescrite</a:t>
            </a:r>
          </a:p>
          <a:p>
            <a:pPr marL="877778" lvl="3" indent="-457200">
              <a:buSzPct val="100000"/>
              <a:buFont typeface="+mj-lt"/>
              <a:buAutoNum type="arabicPeriod"/>
            </a:pPr>
            <a:r>
              <a:rPr lang="fr-FR" sz="2000" dirty="0"/>
              <a:t>        Son score est augmenté (traitement non prioritaire) </a:t>
            </a:r>
          </a:p>
          <a:p>
            <a:pPr marL="877778" lvl="3" indent="-457200">
              <a:buSzPct val="100000"/>
              <a:buFont typeface="+mj-lt"/>
              <a:buAutoNum type="arabicPeriod"/>
            </a:pPr>
            <a:r>
              <a:rPr lang="fr-FR" sz="2000" dirty="0"/>
              <a:t>    Sinon </a:t>
            </a:r>
          </a:p>
          <a:p>
            <a:pPr marL="877778" lvl="3" indent="-457200">
              <a:buSzPct val="100000"/>
              <a:buFont typeface="+mj-lt"/>
              <a:buAutoNum type="arabicPeriod"/>
            </a:pPr>
            <a:r>
              <a:rPr lang="fr-FR" sz="2000" dirty="0"/>
              <a:t>        Son score est diminué (traitement prioritaire)</a:t>
            </a:r>
          </a:p>
          <a:p>
            <a:pPr marL="877778" lvl="3" indent="-457200">
              <a:buSzPct val="100000"/>
              <a:buFont typeface="+mj-lt"/>
              <a:buAutoNum type="arabicPeriod"/>
            </a:pPr>
            <a:r>
              <a:rPr lang="fr-FR" sz="2000" dirty="0"/>
              <a:t>    Si une SFC est traitée en premier et qu’elle ne respecte pas la latence au bout de deux itérations : son classement est fortement détérioré </a:t>
            </a:r>
          </a:p>
          <a:p>
            <a:pPr marL="877778" lvl="3" indent="-457200">
              <a:buSzPct val="100000"/>
              <a:buFont typeface="+mj-lt"/>
              <a:buAutoNum type="arabicPeriod"/>
            </a:pPr>
            <a:endParaRPr lang="fr-FR" sz="20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C702D7-C479-DEC0-472A-D18A5B42A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91F2-0F7D-4C84-8049-DD9827954C9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268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9C3AE-6965-A7B3-0EC7-7BCD485AD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Paramètres d’évaluation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D150EA-BEE9-216C-B1B8-F775037A9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2" y="1122106"/>
            <a:ext cx="11577126" cy="5563525"/>
          </a:xfrm>
        </p:spPr>
        <p:txBody>
          <a:bodyPr/>
          <a:lstStyle/>
          <a:p>
            <a:r>
              <a:rPr lang="fr-FR" dirty="0"/>
              <a:t>Approches évaluées</a:t>
            </a:r>
          </a:p>
          <a:p>
            <a:pPr lvl="1"/>
            <a:r>
              <a:rPr lang="fr-FR" dirty="0"/>
              <a:t>Heuristique initiale (v1) : parallélisme après déploiement, ordre de traitement aléatoire</a:t>
            </a:r>
          </a:p>
          <a:p>
            <a:pPr lvl="1"/>
            <a:r>
              <a:rPr lang="fr-FR" dirty="0"/>
              <a:t>Heuristique modifiée (v2) : parallélisme durant le déploiement, apprentissage en ligne </a:t>
            </a:r>
          </a:p>
          <a:p>
            <a:pPr lvl="1"/>
            <a:r>
              <a:rPr lang="fr-FR" dirty="0"/>
              <a:t>MILP de placement et de chainage de micro-services</a:t>
            </a:r>
          </a:p>
          <a:p>
            <a:r>
              <a:rPr lang="fr-FR" dirty="0"/>
              <a:t>Paramètres des scénarios de tests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r>
              <a:rPr lang="fr-FR" dirty="0"/>
              <a:t>Métriques mesurées</a:t>
            </a:r>
          </a:p>
          <a:p>
            <a:pPr lvl="1"/>
            <a:r>
              <a:rPr lang="fr-FR" dirty="0"/>
              <a:t>Temps d’ exécution</a:t>
            </a:r>
          </a:p>
          <a:p>
            <a:pPr lvl="1"/>
            <a:r>
              <a:rPr lang="fr-FR" dirty="0"/>
              <a:t>Gap d’optimalité </a:t>
            </a:r>
          </a:p>
          <a:p>
            <a:pPr lvl="1"/>
            <a:r>
              <a:rPr lang="fr-FR" dirty="0"/>
              <a:t>Moyenne de la latence effective des SFC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6FD920-63AF-467E-A72F-79DFE1E63D57}"/>
              </a:ext>
            </a:extLst>
          </p:cNvPr>
          <p:cNvSpPr txBox="1"/>
          <p:nvPr/>
        </p:nvSpPr>
        <p:spPr>
          <a:xfrm>
            <a:off x="122381" y="6453336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1400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7829311-6356-8A28-DF44-9016A6FDD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551991"/>
              </p:ext>
            </p:extLst>
          </p:nvPr>
        </p:nvGraphicFramePr>
        <p:xfrm>
          <a:off x="2410919" y="2985529"/>
          <a:ext cx="7370161" cy="2263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5912">
                  <a:extLst>
                    <a:ext uri="{9D8B030D-6E8A-4147-A177-3AD203B41FA5}">
                      <a16:colId xmlns:a16="http://schemas.microsoft.com/office/drawing/2014/main" val="2377146703"/>
                    </a:ext>
                  </a:extLst>
                </a:gridCol>
                <a:gridCol w="4324249">
                  <a:extLst>
                    <a:ext uri="{9D8B030D-6E8A-4147-A177-3AD203B41FA5}">
                      <a16:colId xmlns:a16="http://schemas.microsoft.com/office/drawing/2014/main" val="1366667719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dirty="0"/>
                        <a:t>Paramètres fixe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1" dirty="0"/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128546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dirty="0"/>
                        <a:t>Taille des SFC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dirty="0"/>
                        <a:t>{5, 9, 15} micro-services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480448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dirty="0"/>
                        <a:t>Latence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dirty="0"/>
                        <a:t>[4-15] ms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39178542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dirty="0"/>
                        <a:t>Paramètres Variables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fr-FR" sz="1600" dirty="0"/>
                        <a:t>Valeurs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0924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dirty="0"/>
                        <a:t>Capacité Infrastructure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dirty="0"/>
                        <a:t>{+150%, 130%, 110%} x #Micro-services total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70291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dirty="0"/>
                        <a:t>Nombre de SFC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dirty="0"/>
                        <a:t>{15, 30, 50}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39511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dirty="0"/>
                        <a:t>Nombre de nœuds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dirty="0"/>
                        <a:t>{10, 14, 18}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352464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dirty="0"/>
                        <a:t>Nombre de scénarios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dirty="0"/>
                        <a:t>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105147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dirty="0"/>
                        <a:t>Nombre d’itérations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dirty="0"/>
                        <a:t>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45297600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27BB68-BF15-D035-541A-37212D13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91F2-0F7D-4C84-8049-DD9827954C9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223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B23749-EEF2-C828-45FE-0F02B7ED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des résultats : temps d’exécution et gap d’optimalité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07F558CB-F52D-155A-47CA-AB22D759B5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708648"/>
              </p:ext>
            </p:extLst>
          </p:nvPr>
        </p:nvGraphicFramePr>
        <p:xfrm>
          <a:off x="665053" y="1099482"/>
          <a:ext cx="10408918" cy="465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993">
                  <a:extLst>
                    <a:ext uri="{9D8B030D-6E8A-4147-A177-3AD203B41FA5}">
                      <a16:colId xmlns:a16="http://schemas.microsoft.com/office/drawing/2014/main" val="540589887"/>
                    </a:ext>
                  </a:extLst>
                </a:gridCol>
                <a:gridCol w="1257064">
                  <a:extLst>
                    <a:ext uri="{9D8B030D-6E8A-4147-A177-3AD203B41FA5}">
                      <a16:colId xmlns:a16="http://schemas.microsoft.com/office/drawing/2014/main" val="608921794"/>
                    </a:ext>
                  </a:extLst>
                </a:gridCol>
                <a:gridCol w="2112455">
                  <a:extLst>
                    <a:ext uri="{9D8B030D-6E8A-4147-A177-3AD203B41FA5}">
                      <a16:colId xmlns:a16="http://schemas.microsoft.com/office/drawing/2014/main" val="2498826562"/>
                    </a:ext>
                  </a:extLst>
                </a:gridCol>
                <a:gridCol w="1892617">
                  <a:extLst>
                    <a:ext uri="{9D8B030D-6E8A-4147-A177-3AD203B41FA5}">
                      <a16:colId xmlns:a16="http://schemas.microsoft.com/office/drawing/2014/main" val="2228617926"/>
                    </a:ext>
                  </a:extLst>
                </a:gridCol>
                <a:gridCol w="2112455">
                  <a:extLst>
                    <a:ext uri="{9D8B030D-6E8A-4147-A177-3AD203B41FA5}">
                      <a16:colId xmlns:a16="http://schemas.microsoft.com/office/drawing/2014/main" val="2413514080"/>
                    </a:ext>
                  </a:extLst>
                </a:gridCol>
                <a:gridCol w="1824334">
                  <a:extLst>
                    <a:ext uri="{9D8B030D-6E8A-4147-A177-3AD203B41FA5}">
                      <a16:colId xmlns:a16="http://schemas.microsoft.com/office/drawing/2014/main" val="792015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Scénarios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CPLEX*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Heuristique(v1)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385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/>
                        <a:t>Heuristique(v2)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385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2683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85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/>
                        <a:t>Temps de calcul 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Temps de calcul 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Gap d’optimalité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85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/>
                        <a:t>Temps de calcul 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85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/>
                        <a:t>Gap d’optimalité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55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112,50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65616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5048,71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41680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5944,65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08676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84941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5671,60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40955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85753" rtl="0" eaLnBrk="1" fontAlgn="b" latinLnBrk="0" hangingPunct="1"/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385753" rtl="0" eaLnBrk="1" fontAlgn="b" latinLnBrk="0" hangingPunct="1"/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0,351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0,988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87122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85753" rtl="0" eaLnBrk="1" fontAlgn="b" latinLnBrk="0" hangingPunct="1"/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385753" rtl="0" eaLnBrk="1" fontAlgn="b" latinLnBrk="0" hangingPunct="1"/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0,507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0,605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460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5008,70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7849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483,74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7284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Moyenne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85753" rtl="0" eaLnBrk="1" fontAlgn="b" latinLnBrk="0" hangingPunct="1"/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3051,257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385753" rtl="0" eaLnBrk="1" fontAlgn="b" latinLnBrk="0" hangingPunct="1"/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385753" rtl="0" eaLnBrk="1" fontAlgn="b" latinLnBrk="0" hangingPunct="1"/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385753" rtl="0" eaLnBrk="1" fontAlgn="b" latinLnBrk="0" hangingPunct="1"/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0,413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385753" rtl="0" eaLnBrk="1" fontAlgn="b" latinLnBrk="0" hangingPunct="1"/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8053137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E1CF73-2043-E28B-8CDB-2F3BED19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91F2-0F7D-4C84-8049-DD9827954C93}" type="slidenum">
              <a:rPr lang="fr-FR" smtClean="0"/>
              <a:t>23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943F00D-EDE2-02D7-AE00-2C2278578926}"/>
              </a:ext>
            </a:extLst>
          </p:cNvPr>
          <p:cNvSpPr txBox="1"/>
          <p:nvPr/>
        </p:nvSpPr>
        <p:spPr>
          <a:xfrm>
            <a:off x="609599" y="5859200"/>
            <a:ext cx="9129187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2617" marR="0" lvl="1" indent="-13729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80000"/>
              <a:buFont typeface="Arial" pitchFamily="34" charset="0"/>
              <a:buChar char="•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l’heuristique V1 est 23000 fois plus rapide</a:t>
            </a:r>
          </a:p>
          <a:p>
            <a:pPr marL="282617" marR="0" lvl="1" indent="-13729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80000"/>
              <a:buFont typeface="Arial" pitchFamily="34" charset="0"/>
              <a:buChar char="•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l’heuristique V2 est 7000 fois plus rapide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85E5D83-B166-354F-7734-18D793E504C6}"/>
              </a:ext>
            </a:extLst>
          </p:cNvPr>
          <p:cNvSpPr txBox="1"/>
          <p:nvPr/>
        </p:nvSpPr>
        <p:spPr>
          <a:xfrm>
            <a:off x="-365760" y="6493012"/>
            <a:ext cx="114397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600" dirty="0"/>
              <a:t>* Le gap d’optimalité des solutions CPLEX est à 0</a:t>
            </a:r>
          </a:p>
        </p:txBody>
      </p:sp>
    </p:spTree>
    <p:extLst>
      <p:ext uri="{BB962C8B-B14F-4D97-AF65-F5344CB8AC3E}">
        <p14:creationId xmlns:p14="http://schemas.microsoft.com/office/powerpoint/2010/main" val="770201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EE77AC-0340-FDB6-07B4-443D96D54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des résultats : qualité de la solution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75FCE6-29CB-0E53-025A-3632AE164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2" y="1305016"/>
            <a:ext cx="11427264" cy="5148319"/>
          </a:xfrm>
        </p:spPr>
        <p:txBody>
          <a:bodyPr/>
          <a:lstStyle/>
          <a:p>
            <a:r>
              <a:rPr lang="fr-FR" dirty="0"/>
              <a:t>Moyenne de la latence effective des SFC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Analyse </a:t>
            </a:r>
          </a:p>
          <a:p>
            <a:pPr lvl="1"/>
            <a:r>
              <a:rPr lang="fr-FR" dirty="0"/>
              <a:t>Heuristique V1 et V2 sont meilleures, en moyenne, en terme de latence effective des SFC</a:t>
            </a:r>
          </a:p>
          <a:p>
            <a:pPr lvl="1"/>
            <a:r>
              <a:rPr lang="fr-FR" dirty="0"/>
              <a:t>Les heuristiques ont du mal à partager de manière équitable les ressources afin de produire une solution optimale 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F2331E7-AF2F-0331-B488-519365C2C212}"/>
              </a:ext>
            </a:extLst>
          </p:cNvPr>
          <p:cNvGrpSpPr/>
          <p:nvPr/>
        </p:nvGrpSpPr>
        <p:grpSpPr>
          <a:xfrm>
            <a:off x="1" y="2111572"/>
            <a:ext cx="12191999" cy="2634855"/>
            <a:chOff x="0" y="2860204"/>
            <a:chExt cx="12191999" cy="2634855"/>
          </a:xfrm>
        </p:grpSpPr>
        <p:graphicFrame>
          <p:nvGraphicFramePr>
            <p:cNvPr id="6" name="Graphique 5">
              <a:extLst>
                <a:ext uri="{FF2B5EF4-FFF2-40B4-BE49-F238E27FC236}">
                  <a16:creationId xmlns:a16="http://schemas.microsoft.com/office/drawing/2014/main" id="{E206CF81-547E-67ED-8144-B7D4723B39C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93122491"/>
                </p:ext>
              </p:extLst>
            </p:nvPr>
          </p:nvGraphicFramePr>
          <p:xfrm>
            <a:off x="0" y="2860204"/>
            <a:ext cx="3731673" cy="24706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Graphique 6">
              <a:extLst>
                <a:ext uri="{FF2B5EF4-FFF2-40B4-BE49-F238E27FC236}">
                  <a16:creationId xmlns:a16="http://schemas.microsoft.com/office/drawing/2014/main" id="{A50CDFBB-36F6-647A-4D72-E3F3B0C4546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8673423"/>
                </p:ext>
              </p:extLst>
            </p:nvPr>
          </p:nvGraphicFramePr>
          <p:xfrm>
            <a:off x="4230163" y="2860205"/>
            <a:ext cx="3731673" cy="24706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Graphique 7">
              <a:extLst>
                <a:ext uri="{FF2B5EF4-FFF2-40B4-BE49-F238E27FC236}">
                  <a16:creationId xmlns:a16="http://schemas.microsoft.com/office/drawing/2014/main" id="{8574602A-8066-F58C-D16C-FC361DC0FEF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6080589"/>
                </p:ext>
              </p:extLst>
            </p:nvPr>
          </p:nvGraphicFramePr>
          <p:xfrm>
            <a:off x="8460326" y="2860204"/>
            <a:ext cx="3731673" cy="24706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3" name="Graphique 12">
              <a:extLst>
                <a:ext uri="{FF2B5EF4-FFF2-40B4-BE49-F238E27FC236}">
                  <a16:creationId xmlns:a16="http://schemas.microsoft.com/office/drawing/2014/main" id="{51D57527-20C1-4262-BB7E-A090A79C88C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93834587"/>
                </p:ext>
              </p:extLst>
            </p:nvPr>
          </p:nvGraphicFramePr>
          <p:xfrm>
            <a:off x="3218526" y="3714228"/>
            <a:ext cx="5754946" cy="17808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29218E97-2D68-BA02-FCA5-67BC7650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91F2-0F7D-4C84-8049-DD9827954C9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568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D517BF-6B3A-B42E-3DF3-D24F25A03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Synthèse des 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B89FD5-4430-55D2-BAC3-6FC7FD7DC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2" y="4444953"/>
            <a:ext cx="11427264" cy="2349770"/>
          </a:xfrm>
        </p:spPr>
        <p:txBody>
          <a:bodyPr/>
          <a:lstStyle/>
          <a:p>
            <a:r>
              <a:rPr lang="en-CA" sz="2400" dirty="0"/>
              <a:t>Travaux </a:t>
            </a:r>
            <a:r>
              <a:rPr lang="fr-FR" sz="2400" dirty="0"/>
              <a:t>futurs</a:t>
            </a:r>
            <a:r>
              <a:rPr lang="en-CA" sz="2400" dirty="0"/>
              <a:t> </a:t>
            </a:r>
          </a:p>
          <a:p>
            <a:pPr lvl="1"/>
            <a:r>
              <a:rPr lang="fr-FR" sz="2000" dirty="0"/>
              <a:t>Etudier une approche de déploiement parallèle des SFC </a:t>
            </a:r>
          </a:p>
          <a:p>
            <a:pPr lvl="1"/>
            <a:r>
              <a:rPr lang="fr-FR" sz="2000" dirty="0"/>
              <a:t>Proposer une méta-heuristique qui produit des solutions de meilleure qualité, entre 1 et 1.2, de la solution optimale</a:t>
            </a:r>
          </a:p>
          <a:p>
            <a:pPr lvl="2"/>
            <a:r>
              <a:rPr lang="fr-FR" sz="2000" dirty="0"/>
              <a:t>Sélectionner une méthode de recherche locale et déterminer les mouvement possibles</a:t>
            </a:r>
            <a:endParaRPr lang="en-US" sz="2000" dirty="0"/>
          </a:p>
          <a:p>
            <a:pPr lvl="1"/>
            <a:r>
              <a:rPr lang="fr-FR" sz="2000" dirty="0"/>
              <a:t>Porter les stratégies de cohabitation déjà étudiées en approche exacte au sein de l’heuristique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F564BE-B9F2-6039-B330-C311E8013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7592" y="6547221"/>
            <a:ext cx="1357941" cy="247502"/>
          </a:xfrm>
        </p:spPr>
        <p:txBody>
          <a:bodyPr/>
          <a:lstStyle/>
          <a:p>
            <a:fld id="{067C91F2-0F7D-4C84-8049-DD9827954C93}" type="slidenum">
              <a:rPr lang="fr-FR" smtClean="0"/>
              <a:pPr/>
              <a:t>25</a:t>
            </a:fld>
            <a:endParaRPr lang="fr-FR" dirty="0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16F596FA-15A4-96A5-D17D-535C2B31D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806567"/>
              </p:ext>
            </p:extLst>
          </p:nvPr>
        </p:nvGraphicFramePr>
        <p:xfrm>
          <a:off x="3483298" y="1261392"/>
          <a:ext cx="5323412" cy="32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C8C3FE81-5968-915C-C809-9B49C084E539}"/>
              </a:ext>
            </a:extLst>
          </p:cNvPr>
          <p:cNvSpPr txBox="1"/>
          <p:nvPr/>
        </p:nvSpPr>
        <p:spPr>
          <a:xfrm>
            <a:off x="8241747" y="2540407"/>
            <a:ext cx="1798846" cy="29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330" b="0" i="0" u="none" strike="noStrike" kern="120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rgbClr val="3B812F"/>
                </a:solidFill>
              </a:rPr>
              <a:t>Latence requise</a:t>
            </a:r>
          </a:p>
        </p:txBody>
      </p: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16F4F1EA-498F-E081-2399-01C526B74985}"/>
              </a:ext>
            </a:extLst>
          </p:cNvPr>
          <p:cNvGrpSpPr/>
          <p:nvPr/>
        </p:nvGrpSpPr>
        <p:grpSpPr>
          <a:xfrm>
            <a:off x="8003199" y="1038910"/>
            <a:ext cx="3981655" cy="1322773"/>
            <a:chOff x="8003199" y="1038910"/>
            <a:chExt cx="3981655" cy="1322773"/>
          </a:xfrm>
        </p:grpSpPr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3C069CD1-2043-ADFF-6A67-CE85E1332D3D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8003199" y="1629009"/>
              <a:ext cx="1407131" cy="6327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D9393479-F0A9-0AF6-F6FB-47BE0AD91A64}"/>
                </a:ext>
              </a:extLst>
            </p:cNvPr>
            <p:cNvGrpSpPr/>
            <p:nvPr/>
          </p:nvGrpSpPr>
          <p:grpSpPr>
            <a:xfrm>
              <a:off x="9410330" y="1038910"/>
              <a:ext cx="2574524" cy="1322773"/>
              <a:chOff x="9410330" y="1305017"/>
              <a:chExt cx="2574524" cy="1322773"/>
            </a:xfrm>
          </p:grpSpPr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918D20E2-312E-ED30-3B5F-3FABC4906C98}"/>
                  </a:ext>
                </a:extLst>
              </p:cNvPr>
              <p:cNvSpPr/>
              <p:nvPr/>
            </p:nvSpPr>
            <p:spPr>
              <a:xfrm>
                <a:off x="9410330" y="1305017"/>
                <a:ext cx="2574524" cy="13227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/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9D5C4AD6-E76E-FC18-115D-78B56B86EB92}"/>
                  </a:ext>
                </a:extLst>
              </p:cNvPr>
              <p:cNvSpPr txBox="1"/>
              <p:nvPr/>
            </p:nvSpPr>
            <p:spPr>
              <a:xfrm>
                <a:off x="9410330" y="1356507"/>
                <a:ext cx="2574524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MILP</a:t>
                </a:r>
                <a:r>
                  <a:rPr lang="fr-FR" sz="1600" dirty="0">
                    <a:solidFill>
                      <a:srgbClr val="FFFFFF"/>
                    </a:solidFill>
                    <a:latin typeface="Arial"/>
                  </a:rPr>
                  <a:t> :</a:t>
                </a:r>
                <a:endPara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Les SFC ne respectant pas la latence requise, la dépassent largement </a:t>
                </a:r>
              </a:p>
            </p:txBody>
          </p:sp>
        </p:grp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8481E1A7-9F3F-4562-DB04-7F1644A14068}"/>
              </a:ext>
            </a:extLst>
          </p:cNvPr>
          <p:cNvGrpSpPr/>
          <p:nvPr/>
        </p:nvGrpSpPr>
        <p:grpSpPr>
          <a:xfrm>
            <a:off x="287796" y="1233729"/>
            <a:ext cx="5240134" cy="1937513"/>
            <a:chOff x="287796" y="1233729"/>
            <a:chExt cx="5240134" cy="1937513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9F2F7026-3CDE-0088-BA8E-FCD0227E6F25}"/>
                </a:ext>
              </a:extLst>
            </p:cNvPr>
            <p:cNvGrpSpPr/>
            <p:nvPr/>
          </p:nvGrpSpPr>
          <p:grpSpPr>
            <a:xfrm>
              <a:off x="287796" y="1233729"/>
              <a:ext cx="2574524" cy="1322773"/>
              <a:chOff x="9410330" y="1305017"/>
              <a:chExt cx="2574524" cy="1322773"/>
            </a:xfrm>
          </p:grpSpPr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32CF20DE-FF9C-2724-4E80-3671CE490F98}"/>
                  </a:ext>
                </a:extLst>
              </p:cNvPr>
              <p:cNvSpPr/>
              <p:nvPr/>
            </p:nvSpPr>
            <p:spPr>
              <a:xfrm>
                <a:off x="9410330" y="1305017"/>
                <a:ext cx="2574524" cy="1322773"/>
              </a:xfrm>
              <a:prstGeom prst="ellipse">
                <a:avLst/>
              </a:prstGeom>
              <a:solidFill>
                <a:srgbClr val="3B812F"/>
              </a:solidFill>
              <a:ln>
                <a:solidFill>
                  <a:srgbClr val="3B81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/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083E8C66-2821-A20E-1C14-0414DF8F2B5B}"/>
                  </a:ext>
                </a:extLst>
              </p:cNvPr>
              <p:cNvSpPr txBox="1"/>
              <p:nvPr/>
            </p:nvSpPr>
            <p:spPr>
              <a:xfrm>
                <a:off x="9410330" y="1570005"/>
                <a:ext cx="257452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Heuristique</a:t>
                </a: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600" dirty="0">
                    <a:solidFill>
                      <a:srgbClr val="FFFFFF"/>
                    </a:solidFill>
                    <a:latin typeface="Arial"/>
                  </a:rPr>
                  <a:t>Les premières SFC sont avantagées</a:t>
                </a:r>
                <a:endPara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04301659-AF9D-A142-4CC2-CAC4548BDB30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>
              <a:off x="2862320" y="1914216"/>
              <a:ext cx="1658880" cy="1081254"/>
            </a:xfrm>
            <a:prstGeom prst="straightConnector1">
              <a:avLst/>
            </a:prstGeom>
            <a:ln w="28575">
              <a:solidFill>
                <a:srgbClr val="3B812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A5D51924-F235-57C0-67E2-B99DED118FD8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>
              <a:off x="2862320" y="1914216"/>
              <a:ext cx="2665610" cy="1257026"/>
            </a:xfrm>
            <a:prstGeom prst="straightConnector1">
              <a:avLst/>
            </a:prstGeom>
            <a:ln w="28575">
              <a:solidFill>
                <a:srgbClr val="3B812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BFB2D0A4-0C96-DDB5-500C-B92C89728A0B}"/>
              </a:ext>
            </a:extLst>
          </p:cNvPr>
          <p:cNvGrpSpPr/>
          <p:nvPr/>
        </p:nvGrpSpPr>
        <p:grpSpPr>
          <a:xfrm>
            <a:off x="4693046" y="194956"/>
            <a:ext cx="3500494" cy="2999552"/>
            <a:chOff x="4693046" y="194956"/>
            <a:chExt cx="3500494" cy="2999552"/>
          </a:xfrm>
        </p:grpSpPr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8F84451F-F72E-E051-0A76-6B9D18F9C7C1}"/>
                </a:ext>
              </a:extLst>
            </p:cNvPr>
            <p:cNvGrpSpPr/>
            <p:nvPr/>
          </p:nvGrpSpPr>
          <p:grpSpPr>
            <a:xfrm>
              <a:off x="5527930" y="194956"/>
              <a:ext cx="2574524" cy="1322773"/>
              <a:chOff x="9410330" y="1305017"/>
              <a:chExt cx="2574524" cy="1322773"/>
            </a:xfrm>
          </p:grpSpPr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FABC2077-01B1-2F96-4AF9-CDA4262EE26A}"/>
                  </a:ext>
                </a:extLst>
              </p:cNvPr>
              <p:cNvSpPr/>
              <p:nvPr/>
            </p:nvSpPr>
            <p:spPr>
              <a:xfrm>
                <a:off x="9410330" y="1305017"/>
                <a:ext cx="2574524" cy="1322773"/>
              </a:xfrm>
              <a:prstGeom prst="ellipse">
                <a:avLst/>
              </a:prstGeom>
              <a:solidFill>
                <a:srgbClr val="3B812F"/>
              </a:solidFill>
              <a:ln>
                <a:solidFill>
                  <a:srgbClr val="3B81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/>
              </a:p>
            </p:txBody>
          </p:sp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F3A11FFD-468A-EC04-7197-B91A499ADE18}"/>
                  </a:ext>
                </a:extLst>
              </p:cNvPr>
              <p:cNvSpPr txBox="1"/>
              <p:nvPr/>
            </p:nvSpPr>
            <p:spPr>
              <a:xfrm>
                <a:off x="9410330" y="1483393"/>
                <a:ext cx="257452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Heuristique</a:t>
                </a: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600" dirty="0">
                    <a:solidFill>
                      <a:srgbClr val="FFFFFF"/>
                    </a:solidFill>
                    <a:latin typeface="Arial"/>
                  </a:rPr>
                  <a:t>Les latence de l’ensemble des SFC sont optimisées</a:t>
                </a:r>
                <a:endPara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A5B4F01B-973A-4873-8AEF-6B50CCF16F72}"/>
                </a:ext>
              </a:extLst>
            </p:cNvPr>
            <p:cNvCxnSpPr>
              <a:cxnSpLocks/>
              <a:stCxn id="34" idx="4"/>
            </p:cNvCxnSpPr>
            <p:nvPr/>
          </p:nvCxnSpPr>
          <p:spPr>
            <a:xfrm flipH="1">
              <a:off x="6444618" y="1517729"/>
              <a:ext cx="370574" cy="937114"/>
            </a:xfrm>
            <a:prstGeom prst="straightConnector1">
              <a:avLst/>
            </a:prstGeom>
            <a:ln w="28575">
              <a:solidFill>
                <a:srgbClr val="3B812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>
              <a:extLst>
                <a:ext uri="{FF2B5EF4-FFF2-40B4-BE49-F238E27FC236}">
                  <a16:creationId xmlns:a16="http://schemas.microsoft.com/office/drawing/2014/main" id="{ECBCF21A-3E15-7172-3CE2-348F9939257C}"/>
                </a:ext>
              </a:extLst>
            </p:cNvPr>
            <p:cNvCxnSpPr>
              <a:cxnSpLocks/>
              <a:stCxn id="34" idx="4"/>
            </p:cNvCxnSpPr>
            <p:nvPr/>
          </p:nvCxnSpPr>
          <p:spPr>
            <a:xfrm>
              <a:off x="6815192" y="1517729"/>
              <a:ext cx="480646" cy="819990"/>
            </a:xfrm>
            <a:prstGeom prst="straightConnector1">
              <a:avLst/>
            </a:prstGeom>
            <a:ln w="28575">
              <a:solidFill>
                <a:srgbClr val="3B812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A6831F21-8EF2-E586-6678-4812FC8DD7F9}"/>
                </a:ext>
              </a:extLst>
            </p:cNvPr>
            <p:cNvCxnSpPr>
              <a:cxnSpLocks/>
            </p:cNvCxnSpPr>
            <p:nvPr/>
          </p:nvCxnSpPr>
          <p:spPr>
            <a:xfrm>
              <a:off x="6813581" y="1517729"/>
              <a:ext cx="1379959" cy="937114"/>
            </a:xfrm>
            <a:prstGeom prst="straightConnector1">
              <a:avLst/>
            </a:prstGeom>
            <a:ln w="28575">
              <a:solidFill>
                <a:srgbClr val="3B812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>
              <a:extLst>
                <a:ext uri="{FF2B5EF4-FFF2-40B4-BE49-F238E27FC236}">
                  <a16:creationId xmlns:a16="http://schemas.microsoft.com/office/drawing/2014/main" id="{D08B4A07-3930-7BDA-39A8-281397AB3210}"/>
                </a:ext>
              </a:extLst>
            </p:cNvPr>
            <p:cNvCxnSpPr>
              <a:cxnSpLocks/>
              <a:stCxn id="34" idx="4"/>
            </p:cNvCxnSpPr>
            <p:nvPr/>
          </p:nvCxnSpPr>
          <p:spPr>
            <a:xfrm flipH="1">
              <a:off x="5557422" y="1517729"/>
              <a:ext cx="1257770" cy="1676779"/>
            </a:xfrm>
            <a:prstGeom prst="straightConnector1">
              <a:avLst/>
            </a:prstGeom>
            <a:ln w="28575">
              <a:solidFill>
                <a:srgbClr val="3B812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>
              <a:extLst>
                <a:ext uri="{FF2B5EF4-FFF2-40B4-BE49-F238E27FC236}">
                  <a16:creationId xmlns:a16="http://schemas.microsoft.com/office/drawing/2014/main" id="{0F00BF7E-6574-F643-536D-A0903CFC126D}"/>
                </a:ext>
              </a:extLst>
            </p:cNvPr>
            <p:cNvCxnSpPr>
              <a:cxnSpLocks/>
              <a:stCxn id="34" idx="4"/>
            </p:cNvCxnSpPr>
            <p:nvPr/>
          </p:nvCxnSpPr>
          <p:spPr>
            <a:xfrm flipH="1">
              <a:off x="4693046" y="1517729"/>
              <a:ext cx="2122146" cy="1501007"/>
            </a:xfrm>
            <a:prstGeom prst="straightConnector1">
              <a:avLst/>
            </a:prstGeom>
            <a:ln w="28575">
              <a:solidFill>
                <a:srgbClr val="3B812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839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C7985C-35C0-C45C-4444-FE0F14D1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2" y="3275860"/>
            <a:ext cx="11427264" cy="664344"/>
          </a:xfrm>
        </p:spPr>
        <p:txBody>
          <a:bodyPr/>
          <a:lstStyle/>
          <a:p>
            <a:pPr marL="0" indent="0" algn="ctr">
              <a:buNone/>
            </a:pPr>
            <a:r>
              <a:rPr lang="fr-FR" sz="2800" dirty="0"/>
              <a:t>Merci pour votre attention</a:t>
            </a:r>
          </a:p>
          <a:p>
            <a:pPr marL="0" indent="0" algn="ctr">
              <a:buNone/>
            </a:pPr>
            <a:r>
              <a:rPr lang="fr-FR" sz="2800" dirty="0"/>
              <a:t>Questions ?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8E16E9-0CE6-0A0B-9115-A7E8351A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91F2-0F7D-4C84-8049-DD9827954C9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778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 rtl="0" latinLnBrk="0">
              <a:spcBef>
                <a:spcPts val="0"/>
              </a:spcBef>
              <a:spcAft>
                <a:spcPts val="0"/>
              </a:spcAft>
            </a:pPr>
            <a:r>
              <a:rPr lang="fr-FR" sz="1800" dirty="0"/>
              <a:t>[1] Jie Sun, Yi Zhang, Feng Liu, </a:t>
            </a:r>
            <a:r>
              <a:rPr lang="fr-FR" sz="1800" dirty="0" err="1"/>
              <a:t>Huandong</a:t>
            </a:r>
            <a:r>
              <a:rPr lang="fr-FR" sz="1800" dirty="0"/>
              <a:t> Wang, </a:t>
            </a:r>
            <a:r>
              <a:rPr lang="fr-FR" sz="1800" dirty="0" err="1"/>
              <a:t>Xiaojian</a:t>
            </a:r>
            <a:r>
              <a:rPr lang="fr-FR" sz="1800" dirty="0"/>
              <a:t> Xu, Yong Li, “A </a:t>
            </a:r>
            <a:r>
              <a:rPr lang="fr-FR" sz="1800" dirty="0" err="1"/>
              <a:t>survey</a:t>
            </a:r>
            <a:r>
              <a:rPr lang="fr-FR" sz="1800" dirty="0"/>
              <a:t> on the placement of </a:t>
            </a:r>
            <a:r>
              <a:rPr lang="fr-FR" sz="1800" dirty="0" err="1"/>
              <a:t>virtual</a:t>
            </a:r>
            <a:r>
              <a:rPr lang="fr-FR" sz="1800" dirty="0"/>
              <a:t> network </a:t>
            </a:r>
            <a:r>
              <a:rPr lang="fr-FR" sz="1800" dirty="0" err="1"/>
              <a:t>functions</a:t>
            </a:r>
            <a:r>
              <a:rPr lang="fr-FR" sz="1800" dirty="0"/>
              <a:t>”, Journal of Network and Computer Applications, Volume 202, 2022, https://doi.org/10.1016/j.jnca.2022.103361.</a:t>
            </a:r>
          </a:p>
          <a:p>
            <a:pPr marL="0" algn="just" rtl="0" latinLnBrk="0">
              <a:spcBef>
                <a:spcPts val="0"/>
              </a:spcBef>
              <a:spcAft>
                <a:spcPts val="0"/>
              </a:spcAft>
            </a:pPr>
            <a:r>
              <a:rPr lang="fr-FR" sz="1800" dirty="0"/>
              <a:t>[2] A. </a:t>
            </a:r>
            <a:r>
              <a:rPr lang="fr-FR" sz="1800" dirty="0" err="1"/>
              <a:t>Hirwe</a:t>
            </a:r>
            <a:r>
              <a:rPr lang="fr-FR" sz="1800" dirty="0"/>
              <a:t> and K. </a:t>
            </a:r>
            <a:r>
              <a:rPr lang="fr-FR" sz="1800" dirty="0" err="1"/>
              <a:t>Kataoka</a:t>
            </a:r>
            <a:r>
              <a:rPr lang="fr-FR" sz="1800" dirty="0"/>
              <a:t>, "</a:t>
            </a:r>
            <a:r>
              <a:rPr lang="fr-FR" sz="1800" dirty="0" err="1"/>
              <a:t>LightChain</a:t>
            </a:r>
            <a:r>
              <a:rPr lang="fr-FR" sz="1800" dirty="0"/>
              <a:t>: A </a:t>
            </a:r>
            <a:r>
              <a:rPr lang="fr-FR" sz="1800" dirty="0" err="1"/>
              <a:t>lightweight</a:t>
            </a:r>
            <a:r>
              <a:rPr lang="fr-FR" sz="1800" dirty="0"/>
              <a:t> optimisation of VNF placement for service </a:t>
            </a:r>
            <a:r>
              <a:rPr lang="fr-FR" sz="1800" dirty="0" err="1"/>
              <a:t>chaining</a:t>
            </a:r>
            <a:r>
              <a:rPr lang="fr-FR" sz="1800" dirty="0"/>
              <a:t> in NFV," 2016 IEEE </a:t>
            </a:r>
            <a:r>
              <a:rPr lang="fr-FR" sz="1800" dirty="0" err="1"/>
              <a:t>NetSoft</a:t>
            </a:r>
            <a:r>
              <a:rPr lang="fr-FR" sz="1800" dirty="0"/>
              <a:t> </a:t>
            </a:r>
            <a:r>
              <a:rPr lang="fr-FR" sz="1800" dirty="0" err="1"/>
              <a:t>Conference</a:t>
            </a:r>
            <a:r>
              <a:rPr lang="fr-FR" sz="1800" dirty="0"/>
              <a:t> and Workshops (</a:t>
            </a:r>
            <a:r>
              <a:rPr lang="fr-FR" sz="1800" dirty="0" err="1"/>
              <a:t>NetSoft</a:t>
            </a:r>
            <a:r>
              <a:rPr lang="fr-FR" sz="1800" dirty="0"/>
              <a:t>), 2016, pp. 33-37, </a:t>
            </a:r>
            <a:r>
              <a:rPr lang="fr-FR" sz="1800" dirty="0" err="1"/>
              <a:t>doi</a:t>
            </a:r>
            <a:r>
              <a:rPr lang="fr-FR" sz="1800" dirty="0"/>
              <a:t>: 10.1109/NETSOFT.2016.7502438.</a:t>
            </a:r>
          </a:p>
          <a:p>
            <a:pPr marL="0" algn="just" rtl="0" latinLnBrk="0">
              <a:spcBef>
                <a:spcPts val="0"/>
              </a:spcBef>
              <a:spcAft>
                <a:spcPts val="0"/>
              </a:spcAft>
            </a:pPr>
            <a:r>
              <a:rPr lang="fr-FR" sz="1800" dirty="0"/>
              <a:t>[3] : </a:t>
            </a:r>
            <a:r>
              <a:rPr lang="fr-FR" sz="1800" dirty="0" err="1"/>
              <a:t>Gadre</a:t>
            </a:r>
            <a:r>
              <a:rPr lang="fr-FR" sz="1800" dirty="0"/>
              <a:t>, Akshay &amp; </a:t>
            </a:r>
            <a:r>
              <a:rPr lang="fr-FR" sz="1800" dirty="0" err="1"/>
              <a:t>Anbiah</a:t>
            </a:r>
            <a:r>
              <a:rPr lang="fr-FR" sz="1800" dirty="0"/>
              <a:t>, </a:t>
            </a:r>
            <a:r>
              <a:rPr lang="fr-FR" sz="1800" dirty="0" err="1"/>
              <a:t>Anix</a:t>
            </a:r>
            <a:r>
              <a:rPr lang="fr-FR" sz="1800" dirty="0"/>
              <a:t> &amp; </a:t>
            </a:r>
            <a:r>
              <a:rPr lang="fr-FR" sz="1800" dirty="0" err="1"/>
              <a:t>Sivalingam</a:t>
            </a:r>
            <a:r>
              <a:rPr lang="fr-FR" sz="1800" dirty="0"/>
              <a:t>, Krishna. (2018). </a:t>
            </a:r>
            <a:r>
              <a:rPr lang="fr-FR" sz="1800" dirty="0" err="1"/>
              <a:t>Centralized</a:t>
            </a:r>
            <a:r>
              <a:rPr lang="fr-FR" sz="1800" dirty="0"/>
              <a:t> </a:t>
            </a:r>
            <a:r>
              <a:rPr lang="fr-FR" sz="1800" dirty="0" err="1"/>
              <a:t>approaches</a:t>
            </a:r>
            <a:r>
              <a:rPr lang="fr-FR" sz="1800" dirty="0"/>
              <a:t> for </a:t>
            </a:r>
            <a:r>
              <a:rPr lang="fr-FR" sz="1800" dirty="0" err="1"/>
              <a:t>virtual</a:t>
            </a:r>
            <a:r>
              <a:rPr lang="fr-FR" sz="1800" dirty="0"/>
              <a:t> network </a:t>
            </a:r>
            <a:r>
              <a:rPr lang="fr-FR" sz="1800" dirty="0" err="1"/>
              <a:t>function</a:t>
            </a:r>
            <a:r>
              <a:rPr lang="fr-FR" sz="1800" dirty="0"/>
              <a:t> placement in SDN-</a:t>
            </a:r>
            <a:r>
              <a:rPr lang="fr-FR" sz="1800" dirty="0" err="1"/>
              <a:t>enabled</a:t>
            </a:r>
            <a:r>
              <a:rPr lang="fr-FR" sz="1800" dirty="0"/>
              <a:t> networks. EURASIP Journal on Wireless Communications and Networking. 2018. 10.1186/s13638-018-1216-0.</a:t>
            </a:r>
          </a:p>
          <a:p>
            <a:pPr marL="0" algn="just" rtl="0" latinLnBrk="0">
              <a:spcBef>
                <a:spcPts val="0"/>
              </a:spcBef>
              <a:spcAft>
                <a:spcPts val="0"/>
              </a:spcAft>
            </a:pPr>
            <a:r>
              <a:rPr lang="fr-FR" sz="1800" dirty="0"/>
              <a:t>[4] F. Bari, S. R. Chowdhury, R. Ahmed, R. </a:t>
            </a:r>
            <a:r>
              <a:rPr lang="fr-FR" sz="1800" dirty="0" err="1"/>
              <a:t>Boutaba</a:t>
            </a:r>
            <a:r>
              <a:rPr lang="fr-FR" sz="1800" dirty="0"/>
              <a:t> and O. C. M. B. Duarte, "</a:t>
            </a:r>
            <a:r>
              <a:rPr lang="fr-FR" sz="1800" dirty="0" err="1"/>
              <a:t>Orchestrating</a:t>
            </a:r>
            <a:r>
              <a:rPr lang="fr-FR" sz="1800" dirty="0"/>
              <a:t> </a:t>
            </a:r>
            <a:r>
              <a:rPr lang="fr-FR" sz="1800" dirty="0" err="1"/>
              <a:t>Virtualized</a:t>
            </a:r>
            <a:r>
              <a:rPr lang="fr-FR" sz="1800" dirty="0"/>
              <a:t> Network </a:t>
            </a:r>
            <a:r>
              <a:rPr lang="fr-FR" sz="1800" dirty="0" err="1"/>
              <a:t>Functions</a:t>
            </a:r>
            <a:r>
              <a:rPr lang="fr-FR" sz="1800" dirty="0"/>
              <a:t>," in IEEE Transactions on Network and Service Management, vol. 13, no. 4, pp. 725-739, </a:t>
            </a:r>
            <a:r>
              <a:rPr lang="fr-FR" sz="1800" dirty="0" err="1"/>
              <a:t>Dec</a:t>
            </a:r>
            <a:r>
              <a:rPr lang="fr-FR" sz="1800" dirty="0"/>
              <a:t>. 2016, </a:t>
            </a:r>
            <a:r>
              <a:rPr lang="fr-FR" sz="1800" dirty="0" err="1"/>
              <a:t>doi</a:t>
            </a:r>
            <a:r>
              <a:rPr lang="fr-FR" sz="1800" dirty="0"/>
              <a:t>: 10.1109/TNSM.2016.2569020</a:t>
            </a:r>
          </a:p>
          <a:p>
            <a:pPr marL="0" algn="just" rtl="0" latinLnBrk="0">
              <a:spcBef>
                <a:spcPts val="0"/>
              </a:spcBef>
              <a:spcAft>
                <a:spcPts val="0"/>
              </a:spcAft>
            </a:pPr>
            <a:r>
              <a:rPr lang="fr-FR" sz="1800" dirty="0"/>
              <a:t>[5] G. D. </a:t>
            </a:r>
            <a:r>
              <a:rPr lang="fr-FR" sz="1800" dirty="0" err="1"/>
              <a:t>Forney</a:t>
            </a:r>
            <a:r>
              <a:rPr lang="fr-FR" sz="1800" dirty="0"/>
              <a:t>, "The </a:t>
            </a:r>
            <a:r>
              <a:rPr lang="fr-FR" sz="1800" dirty="0" err="1"/>
              <a:t>viterbi</a:t>
            </a:r>
            <a:r>
              <a:rPr lang="fr-FR" sz="1800" dirty="0"/>
              <a:t> </a:t>
            </a:r>
            <a:r>
              <a:rPr lang="fr-FR" sz="1800" dirty="0" err="1"/>
              <a:t>algorithm</a:t>
            </a:r>
            <a:r>
              <a:rPr lang="fr-FR" sz="1800" dirty="0"/>
              <a:t>," in </a:t>
            </a:r>
            <a:r>
              <a:rPr lang="fr-FR" sz="1800" dirty="0" err="1"/>
              <a:t>Proceedings</a:t>
            </a:r>
            <a:r>
              <a:rPr lang="fr-FR" sz="1800" dirty="0"/>
              <a:t> of the IEEE, vol. 61, no. 3, pp. 268-278, March 1973, </a:t>
            </a:r>
            <a:r>
              <a:rPr lang="fr-FR" sz="1800" dirty="0" err="1"/>
              <a:t>doi</a:t>
            </a:r>
            <a:r>
              <a:rPr lang="fr-FR" sz="1800" dirty="0"/>
              <a:t>: 10.1109/PROC.1973.9030.</a:t>
            </a:r>
          </a:p>
          <a:p>
            <a:pPr marL="0" algn="just" rtl="0" latinLnBrk="0">
              <a:spcBef>
                <a:spcPts val="0"/>
              </a:spcBef>
              <a:spcAft>
                <a:spcPts val="0"/>
              </a:spcAft>
            </a:pPr>
            <a:r>
              <a:rPr lang="fr-FR" sz="1800" dirty="0"/>
              <a:t>[6] </a:t>
            </a:r>
            <a:r>
              <a:rPr lang="fr-FR" sz="1800" dirty="0" err="1"/>
              <a:t>Eppstein</a:t>
            </a:r>
            <a:r>
              <a:rPr lang="fr-FR" sz="1800" dirty="0"/>
              <a:t>, D. (1994). </a:t>
            </a:r>
            <a:r>
              <a:rPr lang="fr-FR" sz="1800" dirty="0" err="1"/>
              <a:t>Finding</a:t>
            </a:r>
            <a:r>
              <a:rPr lang="fr-FR" sz="1800" dirty="0"/>
              <a:t> the k </a:t>
            </a:r>
            <a:r>
              <a:rPr lang="fr-FR" sz="1800" dirty="0" err="1"/>
              <a:t>shortest</a:t>
            </a:r>
            <a:r>
              <a:rPr lang="fr-FR" sz="1800" dirty="0"/>
              <a:t> </a:t>
            </a:r>
            <a:r>
              <a:rPr lang="fr-FR" sz="1800" dirty="0" err="1"/>
              <a:t>paths</a:t>
            </a:r>
            <a:r>
              <a:rPr lang="fr-FR" sz="1800" dirty="0"/>
              <a:t>. UC Irvine: Donald Bren </a:t>
            </a:r>
            <a:r>
              <a:rPr lang="fr-FR" sz="1800" dirty="0" err="1"/>
              <a:t>School</a:t>
            </a:r>
            <a:r>
              <a:rPr lang="fr-FR" sz="1800" dirty="0"/>
              <a:t> of Information and Computer Sciences.</a:t>
            </a:r>
          </a:p>
          <a:p>
            <a:pPr marL="0" algn="just" rtl="0" latinLnBrk="0">
              <a:spcBef>
                <a:spcPts val="0"/>
              </a:spcBef>
              <a:spcAft>
                <a:spcPts val="0"/>
              </a:spcAft>
            </a:pPr>
            <a:r>
              <a:rPr lang="fr-FR" sz="1800" dirty="0"/>
              <a:t>[7] H. Magnouche, G. Doyen and C. </a:t>
            </a:r>
            <a:r>
              <a:rPr lang="fr-FR" sz="1800" dirty="0" err="1"/>
              <a:t>Prodhon</a:t>
            </a:r>
            <a:r>
              <a:rPr lang="fr-FR" sz="1800" dirty="0"/>
              <a:t>, "Leveraging Micro-Services for Ultra-Low </a:t>
            </a:r>
            <a:r>
              <a:rPr lang="fr-FR" sz="1800" dirty="0" err="1"/>
              <a:t>Latency</a:t>
            </a:r>
            <a:r>
              <a:rPr lang="fr-FR" sz="1800" dirty="0"/>
              <a:t>: An </a:t>
            </a:r>
            <a:r>
              <a:rPr lang="fr-FR" sz="1800" dirty="0" err="1"/>
              <a:t>optimization</a:t>
            </a:r>
            <a:r>
              <a:rPr lang="fr-FR" sz="1800" dirty="0"/>
              <a:t> Model for Service </a:t>
            </a:r>
            <a:r>
              <a:rPr lang="fr-FR" sz="1800" dirty="0" err="1"/>
              <a:t>Function</a:t>
            </a:r>
            <a:r>
              <a:rPr lang="fr-FR" sz="1800" dirty="0"/>
              <a:t> </a:t>
            </a:r>
            <a:r>
              <a:rPr lang="fr-FR" sz="1800" dirty="0" err="1"/>
              <a:t>Chains</a:t>
            </a:r>
            <a:r>
              <a:rPr lang="fr-FR" sz="1800" dirty="0"/>
              <a:t> Placement," 2022 IEEE 8th International </a:t>
            </a:r>
            <a:r>
              <a:rPr lang="fr-FR" sz="1800" dirty="0" err="1"/>
              <a:t>Conference</a:t>
            </a:r>
            <a:r>
              <a:rPr lang="fr-FR" sz="1800" dirty="0"/>
              <a:t> on Network </a:t>
            </a:r>
            <a:r>
              <a:rPr lang="fr-FR" sz="1800" dirty="0" err="1"/>
              <a:t>Softwarization</a:t>
            </a:r>
            <a:r>
              <a:rPr lang="fr-FR" sz="1800" dirty="0"/>
              <a:t> (</a:t>
            </a:r>
            <a:r>
              <a:rPr lang="fr-FR" sz="1800" dirty="0" err="1"/>
              <a:t>NetSoft</a:t>
            </a:r>
            <a:r>
              <a:rPr lang="fr-FR" sz="1800" dirty="0"/>
              <a:t>), Milan, </a:t>
            </a:r>
            <a:r>
              <a:rPr lang="fr-FR" sz="1800" dirty="0" err="1"/>
              <a:t>Italy</a:t>
            </a:r>
            <a:r>
              <a:rPr lang="fr-FR" sz="1800" dirty="0"/>
              <a:t>, 2022, pp. 198-206, </a:t>
            </a:r>
            <a:r>
              <a:rPr lang="fr-FR" sz="1800" dirty="0" err="1"/>
              <a:t>doi</a:t>
            </a:r>
            <a:r>
              <a:rPr lang="fr-FR" sz="1800" dirty="0"/>
              <a:t>: 10.1109/NetSoft54395.2022.9844040. 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9F0D4A-D728-A5B5-C46F-5D0B6527F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91F2-0F7D-4C84-8049-DD9827954C9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184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Annex 1 : SFC used in evaluation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 SFC </a:t>
            </a:r>
            <a:r>
              <a:rPr lang="en-US" dirty="0" err="1"/>
              <a:t>sont</a:t>
            </a:r>
            <a:r>
              <a:rPr lang="en-US" dirty="0"/>
              <a:t> composes des VNF </a:t>
            </a:r>
            <a:r>
              <a:rPr lang="en-US" dirty="0" err="1"/>
              <a:t>suivantes</a:t>
            </a:r>
            <a:r>
              <a:rPr lang="en-US" dirty="0"/>
              <a:t> : </a:t>
            </a:r>
          </a:p>
          <a:p>
            <a:pPr lvl="1"/>
            <a:r>
              <a:rPr lang="en-US" dirty="0"/>
              <a:t>Firewall</a:t>
            </a:r>
            <a:r>
              <a:rPr lang="en-CA" dirty="0"/>
              <a:t> : Read, Header Classifier, Alert, Drop, Output</a:t>
            </a:r>
            <a:endParaRPr lang="en-US" dirty="0"/>
          </a:p>
          <a:p>
            <a:pPr lvl="1"/>
            <a:r>
              <a:rPr lang="en-US" dirty="0"/>
              <a:t>NAT</a:t>
            </a:r>
            <a:r>
              <a:rPr lang="en-CA" dirty="0"/>
              <a:t> : Read, Header Classifier, Modifier, Output </a:t>
            </a:r>
            <a:endParaRPr lang="en-US" dirty="0"/>
          </a:p>
          <a:p>
            <a:pPr lvl="1"/>
            <a:r>
              <a:rPr lang="en-US" dirty="0"/>
              <a:t>Traffic monitor</a:t>
            </a:r>
            <a:r>
              <a:rPr lang="en-CA" dirty="0"/>
              <a:t> : Read, </a:t>
            </a:r>
            <a:r>
              <a:rPr lang="en-CA" dirty="0" err="1"/>
              <a:t>CheckIP</a:t>
            </a:r>
            <a:r>
              <a:rPr lang="en-CA" dirty="0"/>
              <a:t> Header, http Classifier, Output</a:t>
            </a:r>
            <a:endParaRPr lang="en-US" dirty="0"/>
          </a:p>
          <a:p>
            <a:pPr lvl="1"/>
            <a:r>
              <a:rPr lang="en-US" dirty="0"/>
              <a:t>IPS </a:t>
            </a:r>
            <a:r>
              <a:rPr lang="en-CA" dirty="0"/>
              <a:t>: Read, </a:t>
            </a:r>
            <a:r>
              <a:rPr lang="en-CA" dirty="0" err="1"/>
              <a:t>Payloead</a:t>
            </a:r>
            <a:r>
              <a:rPr lang="en-CA" dirty="0"/>
              <a:t> Classifier, Header Classifier, Count URL</a:t>
            </a:r>
          </a:p>
          <a:p>
            <a:pPr lvl="1"/>
            <a:endParaRPr lang="en-CA" dirty="0"/>
          </a:p>
          <a:p>
            <a:r>
              <a:rPr lang="en-CA" dirty="0" err="1"/>
              <a:t>Chaque</a:t>
            </a:r>
            <a:r>
              <a:rPr lang="en-CA" dirty="0"/>
              <a:t> SFC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composée</a:t>
            </a:r>
            <a:r>
              <a:rPr lang="en-CA" dirty="0"/>
              <a:t> entre 2-5 SFC</a:t>
            </a:r>
          </a:p>
          <a:p>
            <a:endParaRPr lang="en-CA" dirty="0"/>
          </a:p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8A8C8B-0AED-6189-7D97-E7BD47BF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91F2-0F7D-4C84-8049-DD9827954C9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592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BCBD6D-81D2-6056-C7A8-D179985AD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2" y="-45983"/>
            <a:ext cx="9985109" cy="1026709"/>
          </a:xfrm>
        </p:spPr>
        <p:txBody>
          <a:bodyPr/>
          <a:lstStyle/>
          <a:p>
            <a:r>
              <a:rPr lang="fr-FR" dirty="0"/>
              <a:t>Annexe 2 : algorithme de déploiement de micro-services : parallélisme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B09B0E-F5AA-6308-53F0-C031C875C1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899"/>
          <a:stretch/>
        </p:blipFill>
        <p:spPr>
          <a:xfrm>
            <a:off x="431372" y="1196751"/>
            <a:ext cx="4810479" cy="504056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A92E73A-301A-F94E-0040-7F7756C72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101"/>
          <a:stretch/>
        </p:blipFill>
        <p:spPr>
          <a:xfrm>
            <a:off x="5606002" y="1899568"/>
            <a:ext cx="4810479" cy="3634926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971EFAC-16A7-02D3-A111-C500C706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91F2-0F7D-4C84-8049-DD9827954C93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695EA-056C-6F91-F015-F4F04D1E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9026FA-D4C1-C1D8-2C18-E96928B3E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Services à très faible latence et approche micro-services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>
                <a:solidFill>
                  <a:schemeClr val="accent3">
                    <a:lumMod val="65000"/>
                  </a:schemeClr>
                </a:solidFill>
              </a:rPr>
              <a:t>Revue de littérature : heuristiques de placement et de chainage de VNF</a:t>
            </a:r>
          </a:p>
          <a:p>
            <a:pPr marL="0" indent="0">
              <a:buNone/>
            </a:pPr>
            <a:endParaRPr lang="fr-FR" dirty="0">
              <a:solidFill>
                <a:schemeClr val="accent3">
                  <a:lumMod val="65000"/>
                </a:schemeClr>
              </a:solidFill>
            </a:endParaRPr>
          </a:p>
          <a:p>
            <a:r>
              <a:rPr lang="fr-FR" dirty="0">
                <a:solidFill>
                  <a:schemeClr val="accent3">
                    <a:lumMod val="65000"/>
                  </a:schemeClr>
                </a:solidFill>
              </a:rPr>
              <a:t>Présentation de l’heuristique et analyse des résultats de tests </a:t>
            </a:r>
          </a:p>
          <a:p>
            <a:endParaRPr lang="fr-FR" dirty="0">
              <a:solidFill>
                <a:schemeClr val="accent3">
                  <a:lumMod val="65000"/>
                </a:schemeClr>
              </a:solidFill>
            </a:endParaRPr>
          </a:p>
          <a:p>
            <a:r>
              <a:rPr lang="fr-FR" dirty="0">
                <a:solidFill>
                  <a:schemeClr val="accent3">
                    <a:lumMod val="65000"/>
                  </a:schemeClr>
                </a:solidFill>
              </a:rPr>
              <a:t>Synthèse et travaux futurs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C02EE7-0497-2DF8-22F0-B652A788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91F2-0F7D-4C84-8049-DD9827954C9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359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9C3AE-6965-A7B3-0EC7-7BCD485A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2" y="-27196"/>
            <a:ext cx="9985109" cy="664344"/>
          </a:xfrm>
        </p:spPr>
        <p:txBody>
          <a:bodyPr/>
          <a:lstStyle/>
          <a:p>
            <a:r>
              <a:rPr lang="fr-FR" dirty="0"/>
              <a:t>Annexe 3 : Heuristique V1 vs V2 vs </a:t>
            </a:r>
            <a:r>
              <a:rPr lang="fr-FR" dirty="0" err="1"/>
              <a:t>Cplex</a:t>
            </a:r>
            <a:r>
              <a:rPr lang="fr-FR" dirty="0"/>
              <a:t> en terme de nombre de parallélisme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D150EA-BEE9-216C-B1B8-F775037A9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2" y="1196752"/>
            <a:ext cx="11577126" cy="5040560"/>
          </a:xfrm>
        </p:spPr>
        <p:txBody>
          <a:bodyPr/>
          <a:lstStyle/>
          <a:p>
            <a:r>
              <a:rPr lang="fr-FR" dirty="0"/>
              <a:t>Moyenne</a:t>
            </a:r>
            <a:r>
              <a:rPr lang="fr-FR" baseline="0" dirty="0"/>
              <a:t> du nombre de micro-services fonctionnant en parallèle  par scénario</a:t>
            </a:r>
            <a:r>
              <a:rPr lang="fr-FR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6FD920-63AF-467E-A72F-79DFE1E63D57}"/>
              </a:ext>
            </a:extLst>
          </p:cNvPr>
          <p:cNvSpPr txBox="1"/>
          <p:nvPr/>
        </p:nvSpPr>
        <p:spPr>
          <a:xfrm>
            <a:off x="122381" y="4405461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1400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264A60F-EB24-2F28-1209-78926437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4460" y="4405461"/>
            <a:ext cx="1357941" cy="247502"/>
          </a:xfrm>
        </p:spPr>
        <p:txBody>
          <a:bodyPr/>
          <a:lstStyle/>
          <a:p>
            <a:fld id="{067C91F2-0F7D-4C84-8049-DD9827954C93}" type="slidenum">
              <a:rPr lang="fr-FR" smtClean="0"/>
              <a:t>30</a:t>
            </a:fld>
            <a:endParaRPr lang="fr-FR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F1F91085-D07A-FC4A-86E5-9423EA6E54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77367"/>
              </p:ext>
            </p:extLst>
          </p:nvPr>
        </p:nvGraphicFramePr>
        <p:xfrm>
          <a:off x="0" y="2633291"/>
          <a:ext cx="4000500" cy="201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2CB89F32-A429-0444-FBA9-403076900D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1089959"/>
              </p:ext>
            </p:extLst>
          </p:nvPr>
        </p:nvGraphicFramePr>
        <p:xfrm>
          <a:off x="4095750" y="2633291"/>
          <a:ext cx="4000500" cy="201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C0098669-F7A6-3951-5294-5FEC4540B2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3144508"/>
              </p:ext>
            </p:extLst>
          </p:nvPr>
        </p:nvGraphicFramePr>
        <p:xfrm>
          <a:off x="8191500" y="2633291"/>
          <a:ext cx="4000500" cy="201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882E921D-ACA4-B761-2730-AE3091563D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245125"/>
              </p:ext>
            </p:extLst>
          </p:nvPr>
        </p:nvGraphicFramePr>
        <p:xfrm>
          <a:off x="3218527" y="3209403"/>
          <a:ext cx="5754946" cy="1780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07723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Annexe 4 : </a:t>
            </a:r>
            <a:r>
              <a:rPr lang="en-US" dirty="0"/>
              <a:t>gap de </a:t>
            </a:r>
            <a:r>
              <a:rPr lang="en-US" dirty="0" err="1"/>
              <a:t>latence</a:t>
            </a:r>
            <a:r>
              <a:rPr lang="en-US" dirty="0"/>
              <a:t> Micro-services vs </a:t>
            </a:r>
            <a:r>
              <a:rPr lang="en-US" dirty="0" err="1"/>
              <a:t>Monolithique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372" y="3769644"/>
            <a:ext cx="11427264" cy="2858263"/>
          </a:xfrm>
        </p:spPr>
        <p:txBody>
          <a:bodyPr/>
          <a:lstStyle/>
          <a:p>
            <a:r>
              <a:rPr lang="en-CA" i="1" dirty="0"/>
              <a:t>Micro</a:t>
            </a:r>
            <a:r>
              <a:rPr lang="en-CA" dirty="0"/>
              <a:t> has the worst latency gap</a:t>
            </a:r>
          </a:p>
          <a:p>
            <a:pPr lvl="1"/>
            <a:r>
              <a:rPr lang="en-CA" dirty="0"/>
              <a:t>The "raw" decomposition into micro-services increases the number of entities deployed and therefore the communication within the network </a:t>
            </a:r>
          </a:p>
          <a:p>
            <a:r>
              <a:rPr lang="en-CA" i="1" dirty="0" err="1"/>
              <a:t>MicroMP</a:t>
            </a:r>
            <a:r>
              <a:rPr lang="en-CA" dirty="0"/>
              <a:t> achieves the best performance </a:t>
            </a:r>
          </a:p>
          <a:p>
            <a:pPr lvl="1"/>
            <a:r>
              <a:rPr lang="en-CA" dirty="0"/>
              <a:t>Mutualization reduces the length of SFCs </a:t>
            </a:r>
          </a:p>
          <a:p>
            <a:pPr lvl="1"/>
            <a:r>
              <a:rPr lang="fr-FR" dirty="0" err="1"/>
              <a:t>Parallelism</a:t>
            </a:r>
            <a:r>
              <a:rPr lang="fr-FR" dirty="0"/>
              <a:t> </a:t>
            </a:r>
            <a:r>
              <a:rPr lang="fr-FR" dirty="0" err="1"/>
              <a:t>reduces</a:t>
            </a:r>
            <a:r>
              <a:rPr lang="fr-FR" dirty="0"/>
              <a:t> </a:t>
            </a:r>
            <a:r>
              <a:rPr lang="fr-FR" dirty="0" err="1"/>
              <a:t>execution</a:t>
            </a:r>
            <a:r>
              <a:rPr lang="fr-FR" dirty="0"/>
              <a:t> </a:t>
            </a:r>
            <a:r>
              <a:rPr lang="fr-FR" dirty="0" err="1"/>
              <a:t>latency</a:t>
            </a:r>
            <a:r>
              <a:rPr lang="fr-FR" dirty="0"/>
              <a:t> </a:t>
            </a:r>
          </a:p>
          <a:p>
            <a:r>
              <a:rPr lang="en-US" dirty="0"/>
              <a:t>Latency gain is correlated to the length of the SFC</a:t>
            </a:r>
          </a:p>
          <a:p>
            <a:pPr lvl="1"/>
            <a:r>
              <a:rPr lang="en-US" dirty="0"/>
              <a:t>When SFC are larger, there is more possibility for </a:t>
            </a:r>
            <a:r>
              <a:rPr lang="en-US" dirty="0" err="1"/>
              <a:t>mutualisation</a:t>
            </a:r>
            <a:r>
              <a:rPr lang="en-US" dirty="0"/>
              <a:t> and parallelism </a:t>
            </a:r>
            <a:endParaRPr lang="en-CA" b="1" dirty="0"/>
          </a:p>
          <a:p>
            <a:endParaRPr lang="en-US" dirty="0"/>
          </a:p>
        </p:txBody>
      </p:sp>
      <p:grpSp>
        <p:nvGrpSpPr>
          <p:cNvPr id="7" name="Groupe 6"/>
          <p:cNvGrpSpPr/>
          <p:nvPr/>
        </p:nvGrpSpPr>
        <p:grpSpPr>
          <a:xfrm>
            <a:off x="146447" y="1085569"/>
            <a:ext cx="11997113" cy="2529119"/>
            <a:chOff x="43179" y="1569691"/>
            <a:chExt cx="11997113" cy="2529119"/>
          </a:xfrm>
        </p:grpSpPr>
        <p:pic>
          <p:nvPicPr>
            <p:cNvPr id="5" name="Espace réservé du contenu 4"/>
            <p:cNvPicPr>
              <a:picLocks noChangeAspect="1"/>
            </p:cNvPicPr>
            <p:nvPr/>
          </p:nvPicPr>
          <p:blipFill rotWithShape="1">
            <a:blip r:embed="rId3"/>
            <a:srcRect r="48665"/>
            <a:stretch/>
          </p:blipFill>
          <p:spPr bwMode="auto">
            <a:xfrm>
              <a:off x="43179" y="1588910"/>
              <a:ext cx="6107609" cy="250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Espace réservé du contenu 4"/>
            <p:cNvPicPr>
              <a:picLocks noChangeAspect="1"/>
            </p:cNvPicPr>
            <p:nvPr/>
          </p:nvPicPr>
          <p:blipFill rotWithShape="1">
            <a:blip r:embed="rId3"/>
            <a:srcRect l="51033"/>
            <a:stretch/>
          </p:blipFill>
          <p:spPr bwMode="auto">
            <a:xfrm>
              <a:off x="6182399" y="1569691"/>
              <a:ext cx="5857893" cy="2523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91F2-0F7D-4C84-8049-DD9827954C9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3E06BB7-36DD-4690-98F0-8E9F65221308}"/>
              </a:ext>
            </a:extLst>
          </p:cNvPr>
          <p:cNvSpPr/>
          <p:nvPr/>
        </p:nvSpPr>
        <p:spPr>
          <a:xfrm>
            <a:off x="1446669" y="3429000"/>
            <a:ext cx="967740" cy="236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B940FEA-5F06-46E5-BCD8-705921D98F62}"/>
              </a:ext>
            </a:extLst>
          </p:cNvPr>
          <p:cNvSpPr/>
          <p:nvPr/>
        </p:nvSpPr>
        <p:spPr>
          <a:xfrm>
            <a:off x="4380369" y="3429000"/>
            <a:ext cx="967740" cy="236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F94AD24-B043-4007-A281-AB07FEBA3F3D}"/>
              </a:ext>
            </a:extLst>
          </p:cNvPr>
          <p:cNvSpPr/>
          <p:nvPr/>
        </p:nvSpPr>
        <p:spPr>
          <a:xfrm>
            <a:off x="7375029" y="3423569"/>
            <a:ext cx="967740" cy="236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F8EC6D6-C485-493E-8EFA-632EC059C23E}"/>
              </a:ext>
            </a:extLst>
          </p:cNvPr>
          <p:cNvSpPr/>
          <p:nvPr/>
        </p:nvSpPr>
        <p:spPr>
          <a:xfrm>
            <a:off x="10261461" y="3423569"/>
            <a:ext cx="967740" cy="236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7E4001BB-4C6C-42B7-B1D9-219079F4481C}"/>
              </a:ext>
            </a:extLst>
          </p:cNvPr>
          <p:cNvCxnSpPr>
            <a:cxnSpLocks/>
          </p:cNvCxnSpPr>
          <p:nvPr/>
        </p:nvCxnSpPr>
        <p:spPr>
          <a:xfrm>
            <a:off x="5506389" y="1054276"/>
            <a:ext cx="104227" cy="4256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3D8B5F88-67FF-4DF2-8673-948EADDB1F69}"/>
              </a:ext>
            </a:extLst>
          </p:cNvPr>
          <p:cNvCxnSpPr>
            <a:cxnSpLocks/>
          </p:cNvCxnSpPr>
          <p:nvPr/>
        </p:nvCxnSpPr>
        <p:spPr>
          <a:xfrm>
            <a:off x="4678680" y="1767840"/>
            <a:ext cx="106682" cy="5132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C3DD9AD1-B333-45BE-AB6B-DFB83AB97E34}"/>
              </a:ext>
            </a:extLst>
          </p:cNvPr>
          <p:cNvCxnSpPr>
            <a:cxnSpLocks/>
          </p:cNvCxnSpPr>
          <p:nvPr/>
        </p:nvCxnSpPr>
        <p:spPr>
          <a:xfrm>
            <a:off x="1781175" y="1767840"/>
            <a:ext cx="109538" cy="5132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1D881523-16F9-42F2-A67F-9F095B26BAC2}"/>
              </a:ext>
            </a:extLst>
          </p:cNvPr>
          <p:cNvCxnSpPr>
            <a:cxnSpLocks/>
          </p:cNvCxnSpPr>
          <p:nvPr/>
        </p:nvCxnSpPr>
        <p:spPr>
          <a:xfrm>
            <a:off x="967740" y="1479937"/>
            <a:ext cx="103825" cy="4945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D11CE652-1461-487F-ABE9-08EA40C1AA98}"/>
              </a:ext>
            </a:extLst>
          </p:cNvPr>
          <p:cNvCxnSpPr>
            <a:cxnSpLocks/>
          </p:cNvCxnSpPr>
          <p:nvPr/>
        </p:nvCxnSpPr>
        <p:spPr>
          <a:xfrm>
            <a:off x="2598420" y="1554480"/>
            <a:ext cx="97872" cy="4199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EC68C40-38FD-4607-9C1E-AAA01C4CCC19}"/>
              </a:ext>
            </a:extLst>
          </p:cNvPr>
          <p:cNvCxnSpPr>
            <a:cxnSpLocks/>
          </p:cNvCxnSpPr>
          <p:nvPr/>
        </p:nvCxnSpPr>
        <p:spPr>
          <a:xfrm>
            <a:off x="3825240" y="1974473"/>
            <a:ext cx="111716" cy="4448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58A2AF06-3092-40CA-AD53-7C3C417702F7}"/>
              </a:ext>
            </a:extLst>
          </p:cNvPr>
          <p:cNvCxnSpPr>
            <a:cxnSpLocks/>
          </p:cNvCxnSpPr>
          <p:nvPr/>
        </p:nvCxnSpPr>
        <p:spPr>
          <a:xfrm>
            <a:off x="8483861" y="1996995"/>
            <a:ext cx="127215" cy="4943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B4DAF8FC-390D-48F7-881B-D4935962FABA}"/>
              </a:ext>
            </a:extLst>
          </p:cNvPr>
          <p:cNvCxnSpPr>
            <a:cxnSpLocks/>
          </p:cNvCxnSpPr>
          <p:nvPr/>
        </p:nvCxnSpPr>
        <p:spPr>
          <a:xfrm>
            <a:off x="7663590" y="1752893"/>
            <a:ext cx="119050" cy="4948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A7D521E7-C2FF-4290-8A56-BF5A78AC3B2E}"/>
              </a:ext>
            </a:extLst>
          </p:cNvPr>
          <p:cNvCxnSpPr>
            <a:cxnSpLocks/>
          </p:cNvCxnSpPr>
          <p:nvPr/>
        </p:nvCxnSpPr>
        <p:spPr>
          <a:xfrm>
            <a:off x="6792401" y="1554480"/>
            <a:ext cx="159197" cy="6048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8EC67769-ACA3-48AA-BC18-5903AA6C89D9}"/>
              </a:ext>
            </a:extLst>
          </p:cNvPr>
          <p:cNvCxnSpPr>
            <a:cxnSpLocks/>
          </p:cNvCxnSpPr>
          <p:nvPr/>
        </p:nvCxnSpPr>
        <p:spPr>
          <a:xfrm>
            <a:off x="11376758" y="1615440"/>
            <a:ext cx="141871" cy="5460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58928012-4D80-487C-B68D-AFBCF1FA0F91}"/>
              </a:ext>
            </a:extLst>
          </p:cNvPr>
          <p:cNvCxnSpPr>
            <a:cxnSpLocks/>
          </p:cNvCxnSpPr>
          <p:nvPr/>
        </p:nvCxnSpPr>
        <p:spPr>
          <a:xfrm>
            <a:off x="10564799" y="1674766"/>
            <a:ext cx="136908" cy="535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379DF65C-040A-4D46-8036-325ABDF0250E}"/>
              </a:ext>
            </a:extLst>
          </p:cNvPr>
          <p:cNvCxnSpPr>
            <a:cxnSpLocks/>
          </p:cNvCxnSpPr>
          <p:nvPr/>
        </p:nvCxnSpPr>
        <p:spPr>
          <a:xfrm>
            <a:off x="9690396" y="1727205"/>
            <a:ext cx="153132" cy="5660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DCA2AC0E-8042-4E3C-9126-E2CB4D15DD64}"/>
              </a:ext>
            </a:extLst>
          </p:cNvPr>
          <p:cNvCxnSpPr>
            <a:cxnSpLocks/>
          </p:cNvCxnSpPr>
          <p:nvPr/>
        </p:nvCxnSpPr>
        <p:spPr>
          <a:xfrm>
            <a:off x="1329838" y="1554480"/>
            <a:ext cx="4097" cy="4933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D34239EC-B4E7-46B2-A6B2-81E247DD5DE2}"/>
              </a:ext>
            </a:extLst>
          </p:cNvPr>
          <p:cNvCxnSpPr>
            <a:cxnSpLocks/>
          </p:cNvCxnSpPr>
          <p:nvPr/>
        </p:nvCxnSpPr>
        <p:spPr>
          <a:xfrm flipH="1">
            <a:off x="1198654" y="1554480"/>
            <a:ext cx="131184" cy="4425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>
            <a:extLst>
              <a:ext uri="{FF2B5EF4-FFF2-40B4-BE49-F238E27FC236}">
                <a16:creationId xmlns:a16="http://schemas.microsoft.com/office/drawing/2014/main" id="{16A493DD-AD5F-429F-8486-F9B1EA9696EF}"/>
              </a:ext>
            </a:extLst>
          </p:cNvPr>
          <p:cNvCxnSpPr>
            <a:cxnSpLocks/>
          </p:cNvCxnSpPr>
          <p:nvPr/>
        </p:nvCxnSpPr>
        <p:spPr>
          <a:xfrm>
            <a:off x="2169138" y="2270081"/>
            <a:ext cx="0" cy="5778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>
            <a:extLst>
              <a:ext uri="{FF2B5EF4-FFF2-40B4-BE49-F238E27FC236}">
                <a16:creationId xmlns:a16="http://schemas.microsoft.com/office/drawing/2014/main" id="{1337B82F-D589-478C-A0AD-61E7E44E3504}"/>
              </a:ext>
            </a:extLst>
          </p:cNvPr>
          <p:cNvCxnSpPr>
            <a:cxnSpLocks/>
          </p:cNvCxnSpPr>
          <p:nvPr/>
        </p:nvCxnSpPr>
        <p:spPr>
          <a:xfrm flipH="1">
            <a:off x="2037954" y="2270081"/>
            <a:ext cx="131184" cy="4425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>
            <a:extLst>
              <a:ext uri="{FF2B5EF4-FFF2-40B4-BE49-F238E27FC236}">
                <a16:creationId xmlns:a16="http://schemas.microsoft.com/office/drawing/2014/main" id="{9496BEEC-E6DC-4D47-883C-B17AECE19028}"/>
              </a:ext>
            </a:extLst>
          </p:cNvPr>
          <p:cNvCxnSpPr>
            <a:cxnSpLocks/>
          </p:cNvCxnSpPr>
          <p:nvPr/>
        </p:nvCxnSpPr>
        <p:spPr>
          <a:xfrm>
            <a:off x="2975373" y="2670131"/>
            <a:ext cx="0" cy="5778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id="{F0A47C05-B834-4748-9E57-7D84BB3D38B8}"/>
              </a:ext>
            </a:extLst>
          </p:cNvPr>
          <p:cNvCxnSpPr>
            <a:cxnSpLocks/>
          </p:cNvCxnSpPr>
          <p:nvPr/>
        </p:nvCxnSpPr>
        <p:spPr>
          <a:xfrm flipH="1">
            <a:off x="2844189" y="2670131"/>
            <a:ext cx="131184" cy="4425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>
            <a:extLst>
              <a:ext uri="{FF2B5EF4-FFF2-40B4-BE49-F238E27FC236}">
                <a16:creationId xmlns:a16="http://schemas.microsoft.com/office/drawing/2014/main" id="{8C9085C4-B98D-4505-9AF3-8F7A5AA821D5}"/>
              </a:ext>
            </a:extLst>
          </p:cNvPr>
          <p:cNvCxnSpPr>
            <a:cxnSpLocks/>
          </p:cNvCxnSpPr>
          <p:nvPr/>
        </p:nvCxnSpPr>
        <p:spPr>
          <a:xfrm>
            <a:off x="4231493" y="2405460"/>
            <a:ext cx="10733" cy="547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>
            <a:extLst>
              <a:ext uri="{FF2B5EF4-FFF2-40B4-BE49-F238E27FC236}">
                <a16:creationId xmlns:a16="http://schemas.microsoft.com/office/drawing/2014/main" id="{CEA44BFA-8210-42D2-9AC0-5B7C7AA7652F}"/>
              </a:ext>
            </a:extLst>
          </p:cNvPr>
          <p:cNvCxnSpPr>
            <a:cxnSpLocks/>
          </p:cNvCxnSpPr>
          <p:nvPr/>
        </p:nvCxnSpPr>
        <p:spPr>
          <a:xfrm flipH="1">
            <a:off x="4100309" y="2405460"/>
            <a:ext cx="131184" cy="4425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>
            <a:extLst>
              <a:ext uri="{FF2B5EF4-FFF2-40B4-BE49-F238E27FC236}">
                <a16:creationId xmlns:a16="http://schemas.microsoft.com/office/drawing/2014/main" id="{707FDB4E-26B4-475B-9F5D-F68CE68CAA4A}"/>
              </a:ext>
            </a:extLst>
          </p:cNvPr>
          <p:cNvCxnSpPr>
            <a:cxnSpLocks/>
          </p:cNvCxnSpPr>
          <p:nvPr/>
        </p:nvCxnSpPr>
        <p:spPr>
          <a:xfrm>
            <a:off x="5051158" y="2267343"/>
            <a:ext cx="23881" cy="5806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103">
            <a:extLst>
              <a:ext uri="{FF2B5EF4-FFF2-40B4-BE49-F238E27FC236}">
                <a16:creationId xmlns:a16="http://schemas.microsoft.com/office/drawing/2014/main" id="{2B87E68E-AF28-488C-A82A-AEE601821469}"/>
              </a:ext>
            </a:extLst>
          </p:cNvPr>
          <p:cNvCxnSpPr>
            <a:cxnSpLocks/>
          </p:cNvCxnSpPr>
          <p:nvPr/>
        </p:nvCxnSpPr>
        <p:spPr>
          <a:xfrm flipH="1">
            <a:off x="4919974" y="2267343"/>
            <a:ext cx="131184" cy="4425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avec flèche 106">
            <a:extLst>
              <a:ext uri="{FF2B5EF4-FFF2-40B4-BE49-F238E27FC236}">
                <a16:creationId xmlns:a16="http://schemas.microsoft.com/office/drawing/2014/main" id="{DB1A3F0A-6685-4AD5-B90B-53C423370433}"/>
              </a:ext>
            </a:extLst>
          </p:cNvPr>
          <p:cNvCxnSpPr>
            <a:cxnSpLocks/>
          </p:cNvCxnSpPr>
          <p:nvPr/>
        </p:nvCxnSpPr>
        <p:spPr>
          <a:xfrm>
            <a:off x="5883971" y="1767840"/>
            <a:ext cx="0" cy="6515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>
            <a:extLst>
              <a:ext uri="{FF2B5EF4-FFF2-40B4-BE49-F238E27FC236}">
                <a16:creationId xmlns:a16="http://schemas.microsoft.com/office/drawing/2014/main" id="{F80D02C5-2E3A-4423-AEC2-8390097C05DC}"/>
              </a:ext>
            </a:extLst>
          </p:cNvPr>
          <p:cNvCxnSpPr>
            <a:cxnSpLocks/>
          </p:cNvCxnSpPr>
          <p:nvPr/>
        </p:nvCxnSpPr>
        <p:spPr>
          <a:xfrm flipH="1">
            <a:off x="5752787" y="1767840"/>
            <a:ext cx="131184" cy="4425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>
            <a:extLst>
              <a:ext uri="{FF2B5EF4-FFF2-40B4-BE49-F238E27FC236}">
                <a16:creationId xmlns:a16="http://schemas.microsoft.com/office/drawing/2014/main" id="{6218173F-7D0D-41AE-B231-0CF1A73FE3F7}"/>
              </a:ext>
            </a:extLst>
          </p:cNvPr>
          <p:cNvCxnSpPr>
            <a:cxnSpLocks/>
          </p:cNvCxnSpPr>
          <p:nvPr/>
        </p:nvCxnSpPr>
        <p:spPr>
          <a:xfrm>
            <a:off x="7213193" y="2372118"/>
            <a:ext cx="23881" cy="5488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avec flèche 113">
            <a:extLst>
              <a:ext uri="{FF2B5EF4-FFF2-40B4-BE49-F238E27FC236}">
                <a16:creationId xmlns:a16="http://schemas.microsoft.com/office/drawing/2014/main" id="{C68D77C0-CB25-49B1-81CF-517EB43353BB}"/>
              </a:ext>
            </a:extLst>
          </p:cNvPr>
          <p:cNvCxnSpPr>
            <a:cxnSpLocks/>
          </p:cNvCxnSpPr>
          <p:nvPr/>
        </p:nvCxnSpPr>
        <p:spPr>
          <a:xfrm flipH="1">
            <a:off x="7086869" y="2372118"/>
            <a:ext cx="126324" cy="4345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avec flèche 118">
            <a:extLst>
              <a:ext uri="{FF2B5EF4-FFF2-40B4-BE49-F238E27FC236}">
                <a16:creationId xmlns:a16="http://schemas.microsoft.com/office/drawing/2014/main" id="{DD7C9DD8-80E8-4276-820B-A1110B800445}"/>
              </a:ext>
            </a:extLst>
          </p:cNvPr>
          <p:cNvCxnSpPr>
            <a:cxnSpLocks/>
          </p:cNvCxnSpPr>
          <p:nvPr/>
        </p:nvCxnSpPr>
        <p:spPr>
          <a:xfrm>
            <a:off x="8044292" y="2246165"/>
            <a:ext cx="0" cy="6018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avec flèche 119">
            <a:extLst>
              <a:ext uri="{FF2B5EF4-FFF2-40B4-BE49-F238E27FC236}">
                <a16:creationId xmlns:a16="http://schemas.microsoft.com/office/drawing/2014/main" id="{249F66B0-7938-45D7-A064-9947E880868E}"/>
              </a:ext>
            </a:extLst>
          </p:cNvPr>
          <p:cNvCxnSpPr>
            <a:cxnSpLocks/>
          </p:cNvCxnSpPr>
          <p:nvPr/>
        </p:nvCxnSpPr>
        <p:spPr>
          <a:xfrm flipH="1">
            <a:off x="7917968" y="2246165"/>
            <a:ext cx="126324" cy="4345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avec flèche 121">
            <a:extLst>
              <a:ext uri="{FF2B5EF4-FFF2-40B4-BE49-F238E27FC236}">
                <a16:creationId xmlns:a16="http://schemas.microsoft.com/office/drawing/2014/main" id="{59F4A8CA-80E1-4B66-8989-0BB4B04A3B66}"/>
              </a:ext>
            </a:extLst>
          </p:cNvPr>
          <p:cNvCxnSpPr>
            <a:cxnSpLocks/>
          </p:cNvCxnSpPr>
          <p:nvPr/>
        </p:nvCxnSpPr>
        <p:spPr>
          <a:xfrm>
            <a:off x="8875649" y="2592240"/>
            <a:ext cx="0" cy="6018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avec flèche 122">
            <a:extLst>
              <a:ext uri="{FF2B5EF4-FFF2-40B4-BE49-F238E27FC236}">
                <a16:creationId xmlns:a16="http://schemas.microsoft.com/office/drawing/2014/main" id="{0B3EAF97-F31E-4CF6-ACCB-767D67E6E06A}"/>
              </a:ext>
            </a:extLst>
          </p:cNvPr>
          <p:cNvCxnSpPr>
            <a:cxnSpLocks/>
          </p:cNvCxnSpPr>
          <p:nvPr/>
        </p:nvCxnSpPr>
        <p:spPr>
          <a:xfrm flipH="1">
            <a:off x="8749067" y="2592240"/>
            <a:ext cx="126582" cy="4748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avec flèche 124">
            <a:extLst>
              <a:ext uri="{FF2B5EF4-FFF2-40B4-BE49-F238E27FC236}">
                <a16:creationId xmlns:a16="http://schemas.microsoft.com/office/drawing/2014/main" id="{7DAE681A-90B9-4A42-82FC-7ED8AC84B458}"/>
              </a:ext>
            </a:extLst>
          </p:cNvPr>
          <p:cNvCxnSpPr>
            <a:cxnSpLocks/>
          </p:cNvCxnSpPr>
          <p:nvPr/>
        </p:nvCxnSpPr>
        <p:spPr>
          <a:xfrm>
            <a:off x="10140872" y="2235048"/>
            <a:ext cx="0" cy="6129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avec flèche 125">
            <a:extLst>
              <a:ext uri="{FF2B5EF4-FFF2-40B4-BE49-F238E27FC236}">
                <a16:creationId xmlns:a16="http://schemas.microsoft.com/office/drawing/2014/main" id="{EBE7B2EA-E8AE-4635-95F1-382BB26039EC}"/>
              </a:ext>
            </a:extLst>
          </p:cNvPr>
          <p:cNvCxnSpPr>
            <a:cxnSpLocks/>
          </p:cNvCxnSpPr>
          <p:nvPr/>
        </p:nvCxnSpPr>
        <p:spPr>
          <a:xfrm flipH="1">
            <a:off x="10014290" y="2235048"/>
            <a:ext cx="126582" cy="4748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avec flèche 126">
            <a:extLst>
              <a:ext uri="{FF2B5EF4-FFF2-40B4-BE49-F238E27FC236}">
                <a16:creationId xmlns:a16="http://schemas.microsoft.com/office/drawing/2014/main" id="{899EE2B8-E75E-474D-88E6-520154EFDAEF}"/>
              </a:ext>
            </a:extLst>
          </p:cNvPr>
          <p:cNvCxnSpPr>
            <a:cxnSpLocks/>
          </p:cNvCxnSpPr>
          <p:nvPr/>
        </p:nvCxnSpPr>
        <p:spPr>
          <a:xfrm>
            <a:off x="10962759" y="2209800"/>
            <a:ext cx="33854" cy="5969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avec flèche 127">
            <a:extLst>
              <a:ext uri="{FF2B5EF4-FFF2-40B4-BE49-F238E27FC236}">
                <a16:creationId xmlns:a16="http://schemas.microsoft.com/office/drawing/2014/main" id="{CF9421F8-D5C5-47FF-8405-D8C32DBA578E}"/>
              </a:ext>
            </a:extLst>
          </p:cNvPr>
          <p:cNvCxnSpPr>
            <a:cxnSpLocks/>
          </p:cNvCxnSpPr>
          <p:nvPr/>
        </p:nvCxnSpPr>
        <p:spPr>
          <a:xfrm flipH="1">
            <a:off x="10836177" y="2209800"/>
            <a:ext cx="126582" cy="4748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08ED5E53-075B-4395-85E7-B21B7784295F}"/>
              </a:ext>
            </a:extLst>
          </p:cNvPr>
          <p:cNvCxnSpPr>
            <a:cxnSpLocks/>
          </p:cNvCxnSpPr>
          <p:nvPr/>
        </p:nvCxnSpPr>
        <p:spPr>
          <a:xfrm>
            <a:off x="11793469" y="2190434"/>
            <a:ext cx="0" cy="616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avec flèche 131">
            <a:extLst>
              <a:ext uri="{FF2B5EF4-FFF2-40B4-BE49-F238E27FC236}">
                <a16:creationId xmlns:a16="http://schemas.microsoft.com/office/drawing/2014/main" id="{9DBFE527-D07D-4805-BB35-4122EC673A26}"/>
              </a:ext>
            </a:extLst>
          </p:cNvPr>
          <p:cNvCxnSpPr>
            <a:cxnSpLocks/>
          </p:cNvCxnSpPr>
          <p:nvPr/>
        </p:nvCxnSpPr>
        <p:spPr>
          <a:xfrm flipH="1">
            <a:off x="11666887" y="2190434"/>
            <a:ext cx="126582" cy="4748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5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DA0B17-B36C-621B-869F-27C2C2C3C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2" y="157162"/>
            <a:ext cx="9985109" cy="709139"/>
          </a:xfrm>
        </p:spPr>
        <p:txBody>
          <a:bodyPr/>
          <a:lstStyle/>
          <a:p>
            <a:r>
              <a:rPr lang="fr-FR" dirty="0"/>
              <a:t>Annexe 5 : Analyse de convergence 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6EB578-4B04-8ECB-BD85-66895C365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Afin de déterminer le nombre d’itérations, nous avons analysé sa corrélation avec le nombre de SFC </a:t>
            </a:r>
          </a:p>
          <a:p>
            <a:pPr lvl="1"/>
            <a:r>
              <a:rPr lang="fr-FR" dirty="0"/>
              <a:t>Scénarios </a:t>
            </a:r>
          </a:p>
          <a:p>
            <a:pPr lvl="2"/>
            <a:r>
              <a:rPr lang="fr-FR" dirty="0"/>
              <a:t>Nombre de scénario 6</a:t>
            </a:r>
          </a:p>
          <a:p>
            <a:pPr lvl="2"/>
            <a:r>
              <a:rPr lang="fr-FR" dirty="0"/>
              <a:t>Nombre de SFC : {10, 15, 20}</a:t>
            </a:r>
          </a:p>
          <a:p>
            <a:pPr lvl="2"/>
            <a:r>
              <a:rPr lang="fr-FR" dirty="0"/>
              <a:t>Infrastructure :  {5, 9} nœuds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endParaRPr lang="fr-FR" dirty="0"/>
          </a:p>
          <a:p>
            <a:r>
              <a:rPr lang="fr-FR" dirty="0"/>
              <a:t>Nous fixons donc le nombre d’itération </a:t>
            </a:r>
            <a:r>
              <a:rPr lang="fr-FR" b="1" dirty="0"/>
              <a:t>au nombre de SFC/2</a:t>
            </a:r>
          </a:p>
          <a:p>
            <a:endParaRPr lang="fr-FR" dirty="0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364948C9-B9D3-E736-9E93-B852A428DD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7286137"/>
              </p:ext>
            </p:extLst>
          </p:nvPr>
        </p:nvGraphicFramePr>
        <p:xfrm>
          <a:off x="1961966" y="3246832"/>
          <a:ext cx="7985882" cy="2744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541FB3-C267-7353-33A1-F67A90BB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91F2-0F7D-4C84-8049-DD9827954C93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161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Services à très faible latence et approche micro-services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372" y="1112776"/>
            <a:ext cx="11427264" cy="2749162"/>
          </a:xfrm>
        </p:spPr>
        <p:txBody>
          <a:bodyPr/>
          <a:lstStyle/>
          <a:p>
            <a:r>
              <a:rPr lang="fr-FR" dirty="0"/>
              <a:t>Utilisation croissante de services à très faible latence</a:t>
            </a:r>
          </a:p>
          <a:p>
            <a:r>
              <a:rPr lang="fr-FR" dirty="0"/>
              <a:t>Temps de transit limité dans l'infrastructure du réseau</a:t>
            </a:r>
          </a:p>
          <a:p>
            <a:r>
              <a:rPr lang="fr-FR" dirty="0"/>
              <a:t>Différentes façons de réduire la latence</a:t>
            </a:r>
          </a:p>
          <a:p>
            <a:pPr lvl="1"/>
            <a:r>
              <a:rPr lang="fr-FR" dirty="0"/>
              <a:t>Réduire les délais d'attente</a:t>
            </a:r>
          </a:p>
          <a:p>
            <a:pPr lvl="1"/>
            <a:r>
              <a:rPr lang="fr-FR" b="1" dirty="0"/>
              <a:t>Optimisation du chaînage et du placement des fonctions réseau</a:t>
            </a:r>
          </a:p>
          <a:p>
            <a:pPr lvl="1"/>
            <a:r>
              <a:rPr lang="fr-FR" b="1" dirty="0"/>
              <a:t>Décomposition de VNF en micro-services</a:t>
            </a:r>
          </a:p>
          <a:p>
            <a:r>
              <a:rPr lang="fr-FR" dirty="0"/>
              <a:t>SFC avec une approche de VNF monolithiques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D27EA602-9761-4380-E718-EF3504BD26BE}"/>
              </a:ext>
            </a:extLst>
          </p:cNvPr>
          <p:cNvGrpSpPr/>
          <p:nvPr/>
        </p:nvGrpSpPr>
        <p:grpSpPr>
          <a:xfrm>
            <a:off x="1426374" y="3852271"/>
            <a:ext cx="9437260" cy="1207612"/>
            <a:chOff x="1450514" y="1387909"/>
            <a:chExt cx="9437260" cy="1207612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A7F15BD0-561B-A157-45F6-7FEACA9118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75" t="15539" r="64360" b="57525"/>
            <a:stretch/>
          </p:blipFill>
          <p:spPr>
            <a:xfrm>
              <a:off x="3561662" y="1414394"/>
              <a:ext cx="1091734" cy="873510"/>
            </a:xfrm>
            <a:prstGeom prst="rect">
              <a:avLst/>
            </a:prstGeom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1F7D52D6-90BD-2B78-5582-C2C5166069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06" t="15634" r="27334" b="57430"/>
            <a:stretch/>
          </p:blipFill>
          <p:spPr>
            <a:xfrm>
              <a:off x="7492449" y="1387909"/>
              <a:ext cx="857917" cy="926951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3F5A8110-52C2-E0BB-2953-9630E7DBCC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3" t="19569" r="90729" b="59954"/>
            <a:stretch/>
          </p:blipFill>
          <p:spPr>
            <a:xfrm>
              <a:off x="1450514" y="1565399"/>
              <a:ext cx="571500" cy="571500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A37DC30C-5762-0631-2F8B-80FFCFEE35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79" t="19842" r="1743" b="59681"/>
            <a:stretch/>
          </p:blipFill>
          <p:spPr>
            <a:xfrm>
              <a:off x="10316274" y="1565399"/>
              <a:ext cx="571500" cy="571500"/>
            </a:xfrm>
            <a:prstGeom prst="rect">
              <a:avLst/>
            </a:prstGeom>
          </p:spPr>
        </p:pic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7E8CACD7-FBA5-B01A-E2EC-2360EE978BE4}"/>
                </a:ext>
              </a:extLst>
            </p:cNvPr>
            <p:cNvCxnSpPr>
              <a:stCxn id="39" idx="3"/>
              <a:endCxn id="37" idx="1"/>
            </p:cNvCxnSpPr>
            <p:nvPr/>
          </p:nvCxnSpPr>
          <p:spPr>
            <a:xfrm>
              <a:off x="2022014" y="1851149"/>
              <a:ext cx="15396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0EF9FFEB-DE57-F42D-00FE-C8C1C2D3A6B6}"/>
                </a:ext>
              </a:extLst>
            </p:cNvPr>
            <p:cNvCxnSpPr>
              <a:stCxn id="38" idx="3"/>
              <a:endCxn id="40" idx="1"/>
            </p:cNvCxnSpPr>
            <p:nvPr/>
          </p:nvCxnSpPr>
          <p:spPr>
            <a:xfrm flipV="1">
              <a:off x="8350366" y="1851149"/>
              <a:ext cx="1965908" cy="2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E82E1E2B-F856-9F3A-17B2-91D55F0EC474}"/>
                </a:ext>
              </a:extLst>
            </p:cNvPr>
            <p:cNvCxnSpPr>
              <a:stCxn id="37" idx="3"/>
              <a:endCxn id="38" idx="1"/>
            </p:cNvCxnSpPr>
            <p:nvPr/>
          </p:nvCxnSpPr>
          <p:spPr>
            <a:xfrm>
              <a:off x="4653396" y="1851149"/>
              <a:ext cx="2839053" cy="2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06C21D0-5DA0-6528-987E-16289CF45B0B}"/>
                </a:ext>
              </a:extLst>
            </p:cNvPr>
            <p:cNvSpPr/>
            <p:nvPr/>
          </p:nvSpPr>
          <p:spPr>
            <a:xfrm>
              <a:off x="3837196" y="2318522"/>
              <a:ext cx="75854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dirty="0"/>
                <a:t>Firewall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EF8EFB8-4786-4B74-20E3-6B91E2898E35}"/>
                </a:ext>
              </a:extLst>
            </p:cNvPr>
            <p:cNvSpPr/>
            <p:nvPr/>
          </p:nvSpPr>
          <p:spPr>
            <a:xfrm>
              <a:off x="7309541" y="2318522"/>
              <a:ext cx="134043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/>
                <a:t>Optimizer video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F935895C-8576-2CB6-999B-69F95FB43724}"/>
              </a:ext>
            </a:extLst>
          </p:cNvPr>
          <p:cNvGrpSpPr/>
          <p:nvPr/>
        </p:nvGrpSpPr>
        <p:grpSpPr>
          <a:xfrm>
            <a:off x="1426374" y="5273709"/>
            <a:ext cx="9452916" cy="1220465"/>
            <a:chOff x="1450514" y="3255206"/>
            <a:chExt cx="9452916" cy="1220465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F152068D-70BD-9938-EC5B-DF92314D20DC}"/>
                </a:ext>
              </a:extLst>
            </p:cNvPr>
            <p:cNvGrpSpPr/>
            <p:nvPr/>
          </p:nvGrpSpPr>
          <p:grpSpPr>
            <a:xfrm>
              <a:off x="2278432" y="3753477"/>
              <a:ext cx="756664" cy="722194"/>
              <a:chOff x="2560438" y="3077317"/>
              <a:chExt cx="756664" cy="722194"/>
            </a:xfrm>
          </p:grpSpPr>
          <p:sp>
            <p:nvSpPr>
              <p:cNvPr id="56" name="Hexagone 55">
                <a:extLst>
                  <a:ext uri="{FF2B5EF4-FFF2-40B4-BE49-F238E27FC236}">
                    <a16:creationId xmlns:a16="http://schemas.microsoft.com/office/drawing/2014/main" id="{2DC5AE38-6F32-45EC-90E5-E628EA390734}"/>
                  </a:ext>
                </a:extLst>
              </p:cNvPr>
              <p:cNvSpPr/>
              <p:nvPr/>
            </p:nvSpPr>
            <p:spPr>
              <a:xfrm>
                <a:off x="2560438" y="3077317"/>
                <a:ext cx="756664" cy="722194"/>
              </a:xfrm>
              <a:prstGeom prst="hexagon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FF33F2C-075F-3132-5266-31783294C394}"/>
                  </a:ext>
                </a:extLst>
              </p:cNvPr>
              <p:cNvSpPr/>
              <p:nvPr/>
            </p:nvSpPr>
            <p:spPr>
              <a:xfrm>
                <a:off x="2636424" y="3275561"/>
                <a:ext cx="6126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Read</a:t>
                </a:r>
              </a:p>
            </p:txBody>
          </p:sp>
        </p:grp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9CA9DB90-3564-62D6-02C9-42A68BEEA97B}"/>
                </a:ext>
              </a:extLst>
            </p:cNvPr>
            <p:cNvGrpSpPr/>
            <p:nvPr/>
          </p:nvGrpSpPr>
          <p:grpSpPr>
            <a:xfrm>
              <a:off x="2984355" y="3753210"/>
              <a:ext cx="1036625" cy="722194"/>
              <a:chOff x="3332880" y="3077317"/>
              <a:chExt cx="1036625" cy="722194"/>
            </a:xfrm>
          </p:grpSpPr>
          <p:sp>
            <p:nvSpPr>
              <p:cNvPr id="54" name="Hexagone 53">
                <a:extLst>
                  <a:ext uri="{FF2B5EF4-FFF2-40B4-BE49-F238E27FC236}">
                    <a16:creationId xmlns:a16="http://schemas.microsoft.com/office/drawing/2014/main" id="{0C0AEDCC-A318-68E0-F271-D546FDE4DD00}"/>
                  </a:ext>
                </a:extLst>
              </p:cNvPr>
              <p:cNvSpPr/>
              <p:nvPr/>
            </p:nvSpPr>
            <p:spPr>
              <a:xfrm>
                <a:off x="3472861" y="3077317"/>
                <a:ext cx="756664" cy="722194"/>
              </a:xfrm>
              <a:prstGeom prst="hexagon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83F4C22-8D78-D803-6708-3F90847B7560}"/>
                  </a:ext>
                </a:extLst>
              </p:cNvPr>
              <p:cNvSpPr/>
              <p:nvPr/>
            </p:nvSpPr>
            <p:spPr>
              <a:xfrm>
                <a:off x="3332880" y="3268588"/>
                <a:ext cx="103662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Classifier</a:t>
                </a:r>
              </a:p>
            </p:txBody>
          </p:sp>
        </p:grp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11A212A-39F7-3B7E-A182-40490167E187}"/>
                </a:ext>
              </a:extLst>
            </p:cNvPr>
            <p:cNvGrpSpPr/>
            <p:nvPr/>
          </p:nvGrpSpPr>
          <p:grpSpPr>
            <a:xfrm>
              <a:off x="4668624" y="3753477"/>
              <a:ext cx="1036625" cy="722194"/>
              <a:chOff x="4950630" y="3077317"/>
              <a:chExt cx="1036625" cy="722194"/>
            </a:xfrm>
          </p:grpSpPr>
          <p:sp>
            <p:nvSpPr>
              <p:cNvPr id="52" name="Hexagone 51">
                <a:extLst>
                  <a:ext uri="{FF2B5EF4-FFF2-40B4-BE49-F238E27FC236}">
                    <a16:creationId xmlns:a16="http://schemas.microsoft.com/office/drawing/2014/main" id="{5887172F-F818-652C-BB03-749F475BCAA2}"/>
                  </a:ext>
                </a:extLst>
              </p:cNvPr>
              <p:cNvSpPr/>
              <p:nvPr/>
            </p:nvSpPr>
            <p:spPr>
              <a:xfrm>
                <a:off x="5090611" y="3077317"/>
                <a:ext cx="756664" cy="722194"/>
              </a:xfrm>
              <a:prstGeom prst="hexagon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B58B195-D935-5ABF-1279-5E01A685831D}"/>
                  </a:ext>
                </a:extLst>
              </p:cNvPr>
              <p:cNvSpPr/>
              <p:nvPr/>
            </p:nvSpPr>
            <p:spPr>
              <a:xfrm>
                <a:off x="4950630" y="3281478"/>
                <a:ext cx="103662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Output</a:t>
                </a:r>
              </a:p>
            </p:txBody>
          </p:sp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CE7BC05C-5F4E-69E1-A5DF-53DB9606B5ED}"/>
                </a:ext>
              </a:extLst>
            </p:cNvPr>
            <p:cNvGrpSpPr/>
            <p:nvPr/>
          </p:nvGrpSpPr>
          <p:grpSpPr>
            <a:xfrm>
              <a:off x="6751788" y="3711956"/>
              <a:ext cx="1036625" cy="722194"/>
              <a:chOff x="6098024" y="3082854"/>
              <a:chExt cx="1036625" cy="722194"/>
            </a:xfrm>
          </p:grpSpPr>
          <p:sp>
            <p:nvSpPr>
              <p:cNvPr id="50" name="Hexagone 49">
                <a:extLst>
                  <a:ext uri="{FF2B5EF4-FFF2-40B4-BE49-F238E27FC236}">
                    <a16:creationId xmlns:a16="http://schemas.microsoft.com/office/drawing/2014/main" id="{0E328122-7EEA-535E-4748-C79D187F87E5}"/>
                  </a:ext>
                </a:extLst>
              </p:cNvPr>
              <p:cNvSpPr/>
              <p:nvPr/>
            </p:nvSpPr>
            <p:spPr>
              <a:xfrm>
                <a:off x="6238005" y="3082854"/>
                <a:ext cx="756664" cy="722194"/>
              </a:xfrm>
              <a:prstGeom prst="hexagon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1E57F24-4C48-1222-EE72-40D8E298145E}"/>
                  </a:ext>
                </a:extLst>
              </p:cNvPr>
              <p:cNvSpPr/>
              <p:nvPr/>
            </p:nvSpPr>
            <p:spPr>
              <a:xfrm>
                <a:off x="6098024" y="3253217"/>
                <a:ext cx="103662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Classifier</a:t>
                </a:r>
              </a:p>
            </p:txBody>
          </p:sp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97308859-9B84-9114-4F5C-09DC79D8830E}"/>
                </a:ext>
              </a:extLst>
            </p:cNvPr>
            <p:cNvGrpSpPr/>
            <p:nvPr/>
          </p:nvGrpSpPr>
          <p:grpSpPr>
            <a:xfrm>
              <a:off x="7589601" y="3709790"/>
              <a:ext cx="1036625" cy="722194"/>
              <a:chOff x="7182136" y="3075560"/>
              <a:chExt cx="1036625" cy="722194"/>
            </a:xfrm>
          </p:grpSpPr>
          <p:sp>
            <p:nvSpPr>
              <p:cNvPr id="48" name="Hexagone 47">
                <a:extLst>
                  <a:ext uri="{FF2B5EF4-FFF2-40B4-BE49-F238E27FC236}">
                    <a16:creationId xmlns:a16="http://schemas.microsoft.com/office/drawing/2014/main" id="{A75B94EA-C700-003D-B618-337164498456}"/>
                  </a:ext>
                </a:extLst>
              </p:cNvPr>
              <p:cNvSpPr/>
              <p:nvPr/>
            </p:nvSpPr>
            <p:spPr>
              <a:xfrm>
                <a:off x="7327073" y="3075560"/>
                <a:ext cx="756664" cy="722194"/>
              </a:xfrm>
              <a:prstGeom prst="hexagon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FE63F21-B3F9-DB58-5530-9E292D4458F7}"/>
                  </a:ext>
                </a:extLst>
              </p:cNvPr>
              <p:cNvSpPr/>
              <p:nvPr/>
            </p:nvSpPr>
            <p:spPr>
              <a:xfrm>
                <a:off x="7182136" y="3178399"/>
                <a:ext cx="103662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Payload Modifier </a:t>
                </a:r>
              </a:p>
            </p:txBody>
          </p:sp>
        </p:grp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A018C130-C13D-AED0-67A0-0CD7EA478BB4}"/>
                </a:ext>
              </a:extLst>
            </p:cNvPr>
            <p:cNvGrpSpPr/>
            <p:nvPr/>
          </p:nvGrpSpPr>
          <p:grpSpPr>
            <a:xfrm>
              <a:off x="9286364" y="3712109"/>
              <a:ext cx="1036625" cy="722194"/>
              <a:chOff x="8266248" y="3070249"/>
              <a:chExt cx="1036625" cy="722194"/>
            </a:xfrm>
          </p:grpSpPr>
          <p:sp>
            <p:nvSpPr>
              <p:cNvPr id="46" name="Hexagone 45">
                <a:extLst>
                  <a:ext uri="{FF2B5EF4-FFF2-40B4-BE49-F238E27FC236}">
                    <a16:creationId xmlns:a16="http://schemas.microsoft.com/office/drawing/2014/main" id="{B531F730-2E92-665E-DB02-8A959FD67FE2}"/>
                  </a:ext>
                </a:extLst>
              </p:cNvPr>
              <p:cNvSpPr/>
              <p:nvPr/>
            </p:nvSpPr>
            <p:spPr>
              <a:xfrm>
                <a:off x="8406229" y="3070249"/>
                <a:ext cx="756664" cy="722194"/>
              </a:xfrm>
              <a:prstGeom prst="hexagon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AFBAD89-57AE-91B2-D180-189D259C575B}"/>
                  </a:ext>
                </a:extLst>
              </p:cNvPr>
              <p:cNvSpPr/>
              <p:nvPr/>
            </p:nvSpPr>
            <p:spPr>
              <a:xfrm>
                <a:off x="8266248" y="3229103"/>
                <a:ext cx="103662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Output</a:t>
                </a:r>
              </a:p>
            </p:txBody>
          </p:sp>
        </p:grp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B943AA27-9CF3-B6C1-D842-F399EAA8B8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3" t="19569" r="90729" b="59954"/>
            <a:stretch/>
          </p:blipFill>
          <p:spPr>
            <a:xfrm>
              <a:off x="1450514" y="3827067"/>
              <a:ext cx="571500" cy="571500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A2B8511C-329D-399B-1709-85115BE1ED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79" t="19842" r="1743" b="59681"/>
            <a:stretch/>
          </p:blipFill>
          <p:spPr>
            <a:xfrm>
              <a:off x="10331930" y="3785559"/>
              <a:ext cx="571500" cy="571500"/>
            </a:xfrm>
            <a:prstGeom prst="rect">
              <a:avLst/>
            </a:prstGeom>
          </p:spPr>
        </p:pic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00AA177B-F4EE-C06F-579D-987575BAFE05}"/>
                </a:ext>
              </a:extLst>
            </p:cNvPr>
            <p:cNvCxnSpPr>
              <a:stCxn id="13" idx="3"/>
              <a:endCxn id="56" idx="3"/>
            </p:cNvCxnSpPr>
            <p:nvPr/>
          </p:nvCxnSpPr>
          <p:spPr>
            <a:xfrm>
              <a:off x="2022014" y="4112817"/>
              <a:ext cx="256418" cy="17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93B463ED-201B-04D1-BAD1-05885A10B3BC}"/>
                </a:ext>
              </a:extLst>
            </p:cNvPr>
            <p:cNvCxnSpPr>
              <a:stCxn id="56" idx="0"/>
            </p:cNvCxnSpPr>
            <p:nvPr/>
          </p:nvCxnSpPr>
          <p:spPr>
            <a:xfrm flipV="1">
              <a:off x="3035096" y="4098369"/>
              <a:ext cx="89240" cy="162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167F7350-E1C2-A5BF-ACA4-A5C4110DEB2A}"/>
                </a:ext>
              </a:extLst>
            </p:cNvPr>
            <p:cNvCxnSpPr>
              <a:stCxn id="54" idx="0"/>
              <a:endCxn id="30" idx="3"/>
            </p:cNvCxnSpPr>
            <p:nvPr/>
          </p:nvCxnSpPr>
          <p:spPr>
            <a:xfrm>
              <a:off x="3881000" y="4114307"/>
              <a:ext cx="10374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1E4D6E39-ACC7-5A12-13B5-4D091873DEF2}"/>
                </a:ext>
              </a:extLst>
            </p:cNvPr>
            <p:cNvCxnSpPr>
              <a:stCxn id="30" idx="0"/>
              <a:endCxn id="52" idx="3"/>
            </p:cNvCxnSpPr>
            <p:nvPr/>
          </p:nvCxnSpPr>
          <p:spPr>
            <a:xfrm>
              <a:off x="4741407" y="4114307"/>
              <a:ext cx="67198" cy="26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114020BB-B7A9-E0AA-2747-56210260CB32}"/>
                </a:ext>
              </a:extLst>
            </p:cNvPr>
            <p:cNvCxnSpPr>
              <a:stCxn id="52" idx="0"/>
            </p:cNvCxnSpPr>
            <p:nvPr/>
          </p:nvCxnSpPr>
          <p:spPr>
            <a:xfrm flipV="1">
              <a:off x="5565269" y="4105609"/>
              <a:ext cx="459037" cy="896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98B7CE83-7F13-AE8C-8F31-35711B195579}"/>
                </a:ext>
              </a:extLst>
            </p:cNvPr>
            <p:cNvCxnSpPr>
              <a:stCxn id="48" idx="0"/>
              <a:endCxn id="34" idx="3"/>
            </p:cNvCxnSpPr>
            <p:nvPr/>
          </p:nvCxnSpPr>
          <p:spPr>
            <a:xfrm>
              <a:off x="8491202" y="4070887"/>
              <a:ext cx="81149" cy="21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3CBBDCAE-1D1F-75D7-D4D8-9C8CC756E6C2}"/>
                </a:ext>
              </a:extLst>
            </p:cNvPr>
            <p:cNvCxnSpPr>
              <a:stCxn id="46" idx="0"/>
              <a:endCxn id="14" idx="1"/>
            </p:cNvCxnSpPr>
            <p:nvPr/>
          </p:nvCxnSpPr>
          <p:spPr>
            <a:xfrm flipV="1">
              <a:off x="10183009" y="4071309"/>
              <a:ext cx="148921" cy="189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ccolade ouvrante 21">
              <a:extLst>
                <a:ext uri="{FF2B5EF4-FFF2-40B4-BE49-F238E27FC236}">
                  <a16:creationId xmlns:a16="http://schemas.microsoft.com/office/drawing/2014/main" id="{8F866E72-D773-BF7F-6A5C-F21C8CA0A0BA}"/>
                </a:ext>
              </a:extLst>
            </p:cNvPr>
            <p:cNvSpPr/>
            <p:nvPr/>
          </p:nvSpPr>
          <p:spPr>
            <a:xfrm rot="5400000">
              <a:off x="3864593" y="1854237"/>
              <a:ext cx="268138" cy="3070075"/>
            </a:xfrm>
            <a:prstGeom prst="leftBrace">
              <a:avLst>
                <a:gd name="adj1" fmla="val 8333"/>
                <a:gd name="adj2" fmla="val 50266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ccolade ouvrante 22">
              <a:extLst>
                <a:ext uri="{FF2B5EF4-FFF2-40B4-BE49-F238E27FC236}">
                  <a16:creationId xmlns:a16="http://schemas.microsoft.com/office/drawing/2014/main" id="{4855A833-F67F-F2A3-480C-64E1286F2276}"/>
                </a:ext>
              </a:extLst>
            </p:cNvPr>
            <p:cNvSpPr/>
            <p:nvPr/>
          </p:nvSpPr>
          <p:spPr>
            <a:xfrm rot="5400000">
              <a:off x="7851784" y="1512113"/>
              <a:ext cx="219297" cy="3722283"/>
            </a:xfrm>
            <a:prstGeom prst="leftBrac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4F8C9B2F-FE3E-25B3-1805-3A64D79CFDF5}"/>
                </a:ext>
              </a:extLst>
            </p:cNvPr>
            <p:cNvCxnSpPr>
              <a:endCxn id="50" idx="3"/>
            </p:cNvCxnSpPr>
            <p:nvPr/>
          </p:nvCxnSpPr>
          <p:spPr>
            <a:xfrm>
              <a:off x="6783442" y="4071309"/>
              <a:ext cx="108327" cy="17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CC99C85D-FE71-5043-50AF-0601C58B53C0}"/>
                </a:ext>
              </a:extLst>
            </p:cNvPr>
            <p:cNvGrpSpPr/>
            <p:nvPr/>
          </p:nvGrpSpPr>
          <p:grpSpPr>
            <a:xfrm>
              <a:off x="8427414" y="3711956"/>
              <a:ext cx="1036625" cy="722194"/>
              <a:chOff x="7182136" y="3075560"/>
              <a:chExt cx="1036625" cy="722194"/>
            </a:xfrm>
          </p:grpSpPr>
          <p:sp>
            <p:nvSpPr>
              <p:cNvPr id="34" name="Hexagone 33">
                <a:extLst>
                  <a:ext uri="{FF2B5EF4-FFF2-40B4-BE49-F238E27FC236}">
                    <a16:creationId xmlns:a16="http://schemas.microsoft.com/office/drawing/2014/main" id="{757D759D-180F-A069-AB26-49AA9F0033E1}"/>
                  </a:ext>
                </a:extLst>
              </p:cNvPr>
              <p:cNvSpPr/>
              <p:nvPr/>
            </p:nvSpPr>
            <p:spPr>
              <a:xfrm>
                <a:off x="7327073" y="3075560"/>
                <a:ext cx="756664" cy="722194"/>
              </a:xfrm>
              <a:prstGeom prst="hexagon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83EBAE0-A5C5-E2C1-ABBD-130345E8049E}"/>
                  </a:ext>
                </a:extLst>
              </p:cNvPr>
              <p:cNvSpPr/>
              <p:nvPr/>
            </p:nvSpPr>
            <p:spPr>
              <a:xfrm>
                <a:off x="7182136" y="3159415"/>
                <a:ext cx="103662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Header </a:t>
                </a:r>
              </a:p>
              <a:p>
                <a:pPr algn="ctr"/>
                <a:r>
                  <a:rPr lang="en-US" sz="1400" dirty="0"/>
                  <a:t>Modifier</a:t>
                </a: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59D950CC-083C-FAAB-7CE2-43ED1253156B}"/>
                </a:ext>
              </a:extLst>
            </p:cNvPr>
            <p:cNvGrpSpPr/>
            <p:nvPr/>
          </p:nvGrpSpPr>
          <p:grpSpPr>
            <a:xfrm>
              <a:off x="5902698" y="3711956"/>
              <a:ext cx="1036625" cy="722194"/>
              <a:chOff x="6098024" y="3082854"/>
              <a:chExt cx="1036625" cy="722194"/>
            </a:xfrm>
          </p:grpSpPr>
          <p:sp>
            <p:nvSpPr>
              <p:cNvPr id="32" name="Hexagone 31">
                <a:extLst>
                  <a:ext uri="{FF2B5EF4-FFF2-40B4-BE49-F238E27FC236}">
                    <a16:creationId xmlns:a16="http://schemas.microsoft.com/office/drawing/2014/main" id="{EDDA68D0-E562-D85A-4BE6-891FFCC0F165}"/>
                  </a:ext>
                </a:extLst>
              </p:cNvPr>
              <p:cNvSpPr/>
              <p:nvPr/>
            </p:nvSpPr>
            <p:spPr>
              <a:xfrm>
                <a:off x="6238005" y="3082854"/>
                <a:ext cx="756664" cy="722194"/>
              </a:xfrm>
              <a:prstGeom prst="hexagon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E376035-482F-C9F4-4F2C-5C2E007828AC}"/>
                  </a:ext>
                </a:extLst>
              </p:cNvPr>
              <p:cNvSpPr/>
              <p:nvPr/>
            </p:nvSpPr>
            <p:spPr>
              <a:xfrm>
                <a:off x="6098024" y="3253217"/>
                <a:ext cx="103662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Read</a:t>
                </a:r>
              </a:p>
            </p:txBody>
          </p:sp>
        </p:grp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923F6087-1F9A-61E1-ADC1-50A60B45F553}"/>
                </a:ext>
              </a:extLst>
            </p:cNvPr>
            <p:cNvCxnSpPr>
              <a:stCxn id="50" idx="0"/>
              <a:endCxn id="48" idx="3"/>
            </p:cNvCxnSpPr>
            <p:nvPr/>
          </p:nvCxnSpPr>
          <p:spPr>
            <a:xfrm flipV="1">
              <a:off x="7648433" y="4070887"/>
              <a:ext cx="86105" cy="21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1A21B3F6-EB82-B647-5355-92E78A27C32D}"/>
                </a:ext>
              </a:extLst>
            </p:cNvPr>
            <p:cNvCxnSpPr>
              <a:stCxn id="34" idx="0"/>
              <a:endCxn id="46" idx="3"/>
            </p:cNvCxnSpPr>
            <p:nvPr/>
          </p:nvCxnSpPr>
          <p:spPr>
            <a:xfrm>
              <a:off x="9329015" y="4073053"/>
              <a:ext cx="97330" cy="15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5893E1A0-3BD8-DA9C-8DE0-DF0124B89F52}"/>
                </a:ext>
              </a:extLst>
            </p:cNvPr>
            <p:cNvGrpSpPr/>
            <p:nvPr/>
          </p:nvGrpSpPr>
          <p:grpSpPr>
            <a:xfrm>
              <a:off x="3844762" y="3753210"/>
              <a:ext cx="1036625" cy="722194"/>
              <a:chOff x="4950630" y="3077317"/>
              <a:chExt cx="1036625" cy="722194"/>
            </a:xfrm>
          </p:grpSpPr>
          <p:sp>
            <p:nvSpPr>
              <p:cNvPr id="30" name="Hexagone 29">
                <a:extLst>
                  <a:ext uri="{FF2B5EF4-FFF2-40B4-BE49-F238E27FC236}">
                    <a16:creationId xmlns:a16="http://schemas.microsoft.com/office/drawing/2014/main" id="{E510828E-1EDA-0D93-EDF6-2987B1750580}"/>
                  </a:ext>
                </a:extLst>
              </p:cNvPr>
              <p:cNvSpPr/>
              <p:nvPr/>
            </p:nvSpPr>
            <p:spPr>
              <a:xfrm>
                <a:off x="5090611" y="3077317"/>
                <a:ext cx="756664" cy="722194"/>
              </a:xfrm>
              <a:prstGeom prst="hexagon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6A70240-10B8-F457-644D-EF528C3A5834}"/>
                  </a:ext>
                </a:extLst>
              </p:cNvPr>
              <p:cNvSpPr/>
              <p:nvPr/>
            </p:nvSpPr>
            <p:spPr>
              <a:xfrm>
                <a:off x="4950630" y="3281478"/>
                <a:ext cx="103662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Alert</a:t>
                </a:r>
              </a:p>
            </p:txBody>
          </p:sp>
        </p:grp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1A360D16-0BEB-D8F2-2EDA-585C67FD01F6}"/>
              </a:ext>
            </a:extLst>
          </p:cNvPr>
          <p:cNvGrpSpPr/>
          <p:nvPr/>
        </p:nvGrpSpPr>
        <p:grpSpPr>
          <a:xfrm>
            <a:off x="8740353" y="1174095"/>
            <a:ext cx="3118283" cy="2024578"/>
            <a:chOff x="6261831" y="1805111"/>
            <a:chExt cx="3118283" cy="2024578"/>
          </a:xfrm>
        </p:grpSpPr>
        <p:sp>
          <p:nvSpPr>
            <p:cNvPr id="61" name="Text Box 22_0">
              <a:extLst>
                <a:ext uri="{FF2B5EF4-FFF2-40B4-BE49-F238E27FC236}">
                  <a16:creationId xmlns:a16="http://schemas.microsoft.com/office/drawing/2014/main" id="{E9A208D9-1004-3B27-8609-1A9105886F96}"/>
                </a:ext>
              </a:extLst>
            </p:cNvPr>
            <p:cNvSpPr/>
            <p:nvPr/>
          </p:nvSpPr>
          <p:spPr>
            <a:xfrm>
              <a:off x="6324889" y="3228328"/>
              <a:ext cx="1357989" cy="55729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75682" tIns="39355" rIns="75682" bIns="39355" anchor="t" anchorCtr="0" compatLnSpc="1">
              <a:noAutofit/>
            </a:bodyPr>
            <a:lstStyle/>
            <a:p>
              <a:pPr algn="ctr">
                <a:tabLst>
                  <a:tab pos="0" algn="l"/>
                  <a:tab pos="768919" algn="l"/>
                  <a:tab pos="1537838" algn="l"/>
                  <a:tab pos="2306756" algn="l"/>
                  <a:tab pos="3075676" algn="l"/>
                  <a:tab pos="3844595" algn="l"/>
                  <a:tab pos="4613513" algn="l"/>
                  <a:tab pos="5382432" algn="l"/>
                  <a:tab pos="6151352" algn="l"/>
                  <a:tab pos="6920271" algn="l"/>
                  <a:tab pos="7689190" algn="l"/>
                  <a:tab pos="8458109" algn="l"/>
                </a:tabLst>
              </a:pPr>
              <a:r>
                <a:rPr lang="fr-FR" sz="1600" b="1" dirty="0">
                  <a:solidFill>
                    <a:srgbClr val="002060"/>
                  </a:solidFill>
                </a:rPr>
                <a:t>Industrie 4.0</a:t>
              </a:r>
            </a:p>
            <a:p>
              <a:pPr algn="ctr">
                <a:tabLst>
                  <a:tab pos="0" algn="l"/>
                  <a:tab pos="768919" algn="l"/>
                  <a:tab pos="1537838" algn="l"/>
                  <a:tab pos="2306756" algn="l"/>
                  <a:tab pos="3075676" algn="l"/>
                  <a:tab pos="3844595" algn="l"/>
                  <a:tab pos="4613513" algn="l"/>
                  <a:tab pos="5382432" algn="l"/>
                  <a:tab pos="6151352" algn="l"/>
                  <a:tab pos="6920271" algn="l"/>
                  <a:tab pos="7689190" algn="l"/>
                  <a:tab pos="8458109" algn="l"/>
                </a:tabLst>
              </a:pPr>
              <a:r>
                <a:rPr lang="fr-FR" sz="1600" b="1" dirty="0">
                  <a:solidFill>
                    <a:srgbClr val="002060"/>
                  </a:solidFill>
                </a:rPr>
                <a:t>0-10ms</a:t>
              </a:r>
            </a:p>
          </p:txBody>
        </p:sp>
        <p:pic>
          <p:nvPicPr>
            <p:cNvPr id="62" name="Picture 2" descr="Téléchirurgie Vectoriels et illustrations libres de droits - iStock">
              <a:extLst>
                <a:ext uri="{FF2B5EF4-FFF2-40B4-BE49-F238E27FC236}">
                  <a16:creationId xmlns:a16="http://schemas.microsoft.com/office/drawing/2014/main" id="{FDF34326-080F-510A-118E-3F1A52C2B5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850" b="83824" l="9967" r="89869">
                          <a14:foregroundMark x1="31046" y1="44771" x2="31046" y2="44771"/>
                          <a14:foregroundMark x1="43137" y1="15850" x2="43137" y2="15850"/>
                          <a14:foregroundMark x1="67810" y1="56863" x2="67810" y2="56863"/>
                          <a14:backgroundMark x1="55882" y1="82190" x2="55882" y2="82190"/>
                          <a14:backgroundMark x1="75327" y1="83007" x2="75327" y2="830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83" b="7906"/>
            <a:stretch/>
          </p:blipFill>
          <p:spPr bwMode="auto">
            <a:xfrm>
              <a:off x="7871702" y="1886784"/>
              <a:ext cx="1508412" cy="114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 Box 22_0">
              <a:extLst>
                <a:ext uri="{FF2B5EF4-FFF2-40B4-BE49-F238E27FC236}">
                  <a16:creationId xmlns:a16="http://schemas.microsoft.com/office/drawing/2014/main" id="{0DA2F610-34A4-7D1B-6E48-E3E0B77FECF9}"/>
                </a:ext>
              </a:extLst>
            </p:cNvPr>
            <p:cNvSpPr/>
            <p:nvPr/>
          </p:nvSpPr>
          <p:spPr>
            <a:xfrm>
              <a:off x="7871702" y="3229673"/>
              <a:ext cx="1508412" cy="60001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75682" tIns="39355" rIns="75682" bIns="39355" anchor="t" anchorCtr="0" compatLnSpc="1">
              <a:noAutofit/>
            </a:bodyPr>
            <a:lstStyle/>
            <a:p>
              <a:pPr algn="ctr">
                <a:tabLst>
                  <a:tab pos="0" algn="l"/>
                  <a:tab pos="768919" algn="l"/>
                  <a:tab pos="1537838" algn="l"/>
                  <a:tab pos="2306756" algn="l"/>
                  <a:tab pos="3075676" algn="l"/>
                  <a:tab pos="3844595" algn="l"/>
                  <a:tab pos="4613513" algn="l"/>
                  <a:tab pos="5382432" algn="l"/>
                  <a:tab pos="6151352" algn="l"/>
                  <a:tab pos="6920271" algn="l"/>
                  <a:tab pos="7689190" algn="l"/>
                  <a:tab pos="8458109" algn="l"/>
                </a:tabLst>
              </a:pPr>
              <a:r>
                <a:rPr lang="fr-FR" sz="1600" b="1" dirty="0" err="1">
                  <a:solidFill>
                    <a:srgbClr val="002060"/>
                  </a:solidFill>
                </a:rPr>
                <a:t>Téléchirugie</a:t>
              </a:r>
              <a:endParaRPr lang="fr-FR" sz="1600" b="1" dirty="0">
                <a:solidFill>
                  <a:srgbClr val="002060"/>
                </a:solidFill>
              </a:endParaRPr>
            </a:p>
            <a:p>
              <a:pPr algn="ctr">
                <a:tabLst>
                  <a:tab pos="0" algn="l"/>
                  <a:tab pos="768919" algn="l"/>
                  <a:tab pos="1537838" algn="l"/>
                  <a:tab pos="2306756" algn="l"/>
                  <a:tab pos="3075676" algn="l"/>
                  <a:tab pos="3844595" algn="l"/>
                  <a:tab pos="4613513" algn="l"/>
                  <a:tab pos="5382432" algn="l"/>
                  <a:tab pos="6151352" algn="l"/>
                  <a:tab pos="6920271" algn="l"/>
                  <a:tab pos="7689190" algn="l"/>
                  <a:tab pos="8458109" algn="l"/>
                </a:tabLst>
              </a:pPr>
              <a:r>
                <a:rPr lang="fr-FR" sz="1600" b="1" dirty="0">
                  <a:solidFill>
                    <a:srgbClr val="002060"/>
                  </a:solidFill>
                </a:rPr>
                <a:t>&lt; 1ms</a:t>
              </a:r>
            </a:p>
          </p:txBody>
        </p:sp>
        <p:pic>
          <p:nvPicPr>
            <p:cNvPr id="64" name="Picture 4" descr="icône de l'industrie 4.0, usine de logo, illustration de concept de  technologie 2371203 - Telecharger Vectoriel Gratuit, Clipart Graphique,  Vecteur Dessins et Pictogramme Gratuit">
              <a:extLst>
                <a:ext uri="{FF2B5EF4-FFF2-40B4-BE49-F238E27FC236}">
                  <a16:creationId xmlns:a16="http://schemas.microsoft.com/office/drawing/2014/main" id="{730502BF-BE78-2196-1855-CD22236869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4898" y1="32551" x2="34898" y2="32551"/>
                          <a14:foregroundMark x1="34898" y1="32551" x2="34898" y2="32551"/>
                          <a14:foregroundMark x1="35816" y1="25000" x2="35816" y2="25000"/>
                          <a14:foregroundMark x1="37857" y1="22551" x2="37857" y2="22551"/>
                          <a14:foregroundMark x1="38571" y1="20714" x2="38571" y2="20714"/>
                          <a14:foregroundMark x1="26735" y1="17041" x2="26735" y2="17041"/>
                          <a14:foregroundMark x1="24898" y1="17959" x2="24898" y2="17959"/>
                          <a14:foregroundMark x1="71122" y1="33673" x2="71122" y2="33673"/>
                          <a14:foregroundMark x1="68673" y1="24898" x2="68673" y2="24898"/>
                          <a14:foregroundMark x1="68163" y1="22653" x2="68163" y2="22653"/>
                          <a14:foregroundMark x1="67245" y1="20816" x2="67245" y2="20816"/>
                          <a14:foregroundMark x1="66122" y1="22959" x2="66122" y2="22959"/>
                          <a14:foregroundMark x1="74388" y1="19490" x2="74388" y2="19490"/>
                          <a14:foregroundMark x1="74184" y1="21531" x2="74184" y2="21531"/>
                          <a14:foregroundMark x1="71633" y1="20510" x2="71633" y2="20510"/>
                          <a14:foregroundMark x1="72755" y1="23673" x2="72755" y2="23673"/>
                          <a14:foregroundMark x1="81327" y1="50306" x2="81327" y2="50306"/>
                          <a14:foregroundMark x1="70408" y1="55102" x2="70408" y2="55102"/>
                          <a14:foregroundMark x1="66020" y1="55204" x2="66020" y2="55204"/>
                          <a14:foregroundMark x1="58163" y1="55204" x2="58163" y2="55204"/>
                          <a14:foregroundMark x1="54592" y1="57347" x2="54592" y2="57347"/>
                          <a14:foregroundMark x1="49184" y1="56837" x2="49184" y2="56837"/>
                          <a14:foregroundMark x1="40918" y1="58163" x2="40918" y2="58163"/>
                          <a14:foregroundMark x1="34286" y1="57551" x2="34286" y2="57551"/>
                          <a14:foregroundMark x1="26837" y1="57245" x2="26837" y2="57245"/>
                          <a14:foregroundMark x1="27347" y1="63571" x2="27347" y2="63571"/>
                          <a14:foregroundMark x1="43776" y1="65408" x2="43776" y2="65408"/>
                          <a14:foregroundMark x1="50408" y1="69694" x2="50408" y2="69694"/>
                          <a14:foregroundMark x1="54184" y1="67449" x2="54184" y2="67449"/>
                          <a14:backgroundMark x1="35714" y1="39388" x2="35714" y2="39388"/>
                          <a14:backgroundMark x1="32449" y1="39388" x2="32449" y2="39388"/>
                          <a14:backgroundMark x1="29898" y1="44184" x2="29898" y2="44184"/>
                          <a14:backgroundMark x1="26735" y1="44388" x2="26735" y2="44388"/>
                          <a14:backgroundMark x1="24490" y1="44490" x2="24490" y2="44490"/>
                          <a14:backgroundMark x1="24796" y1="46735" x2="24796" y2="46735"/>
                          <a14:backgroundMark x1="27449" y1="46633" x2="27449" y2="46633"/>
                          <a14:backgroundMark x1="29694" y1="46633" x2="29694" y2="46633"/>
                          <a14:backgroundMark x1="34082" y1="44388" x2="34082" y2="44388"/>
                          <a14:backgroundMark x1="34286" y1="47551" x2="34286" y2="47551"/>
                          <a14:backgroundMark x1="36327" y1="44490" x2="36327" y2="44490"/>
                          <a14:backgroundMark x1="37143" y1="47143" x2="37143" y2="47143"/>
                          <a14:backgroundMark x1="39796" y1="45000" x2="39796" y2="45000"/>
                          <a14:backgroundMark x1="64898" y1="54490" x2="64898" y2="54490"/>
                          <a14:backgroundMark x1="44592" y1="66531" x2="44592" y2="6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96" t="13510" r="12549" b="14070"/>
            <a:stretch/>
          </p:blipFill>
          <p:spPr bwMode="auto">
            <a:xfrm>
              <a:off x="6261831" y="1805111"/>
              <a:ext cx="1484107" cy="1321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4FF62703-64FA-C04D-5A80-7A311BD63E92}"/>
              </a:ext>
            </a:extLst>
          </p:cNvPr>
          <p:cNvSpPr/>
          <p:nvPr/>
        </p:nvSpPr>
        <p:spPr>
          <a:xfrm>
            <a:off x="8696960" y="1136712"/>
            <a:ext cx="3161676" cy="2051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space réservé du numéro de diapositive 58">
            <a:extLst>
              <a:ext uri="{FF2B5EF4-FFF2-40B4-BE49-F238E27FC236}">
                <a16:creationId xmlns:a16="http://schemas.microsoft.com/office/drawing/2014/main" id="{645CA320-C3F4-7375-2EF3-8E674CDB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91F2-0F7D-4C84-8049-DD9827954C93}" type="slidenum">
              <a:rPr lang="fr-FR" smtClean="0"/>
              <a:t>4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639491F-CAC4-B9FB-BD2D-13270CE90855}"/>
              </a:ext>
            </a:extLst>
          </p:cNvPr>
          <p:cNvSpPr txBox="1"/>
          <p:nvPr/>
        </p:nvSpPr>
        <p:spPr>
          <a:xfrm>
            <a:off x="431372" y="493570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657" marR="0" lvl="0" indent="-14465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SFC avec une approche par micro-services</a:t>
            </a:r>
            <a:endParaRPr kumimoji="0" lang="en-CA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94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Services à très faible latence et approche micro-services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372" y="1136698"/>
            <a:ext cx="11427264" cy="5016637"/>
          </a:xfrm>
        </p:spPr>
        <p:txBody>
          <a:bodyPr/>
          <a:lstStyle/>
          <a:p>
            <a:r>
              <a:rPr lang="fr-FR" dirty="0"/>
              <a:t>Utilisation croissante de services à très faible latence</a:t>
            </a:r>
          </a:p>
          <a:p>
            <a:r>
              <a:rPr lang="fr-FR" dirty="0"/>
              <a:t>Temps de transit limité dans l'infrastructure du réseau</a:t>
            </a:r>
          </a:p>
          <a:p>
            <a:r>
              <a:rPr lang="fr-FR" dirty="0"/>
              <a:t>Différentes façons de réduire la latence</a:t>
            </a:r>
          </a:p>
          <a:p>
            <a:pPr lvl="1"/>
            <a:r>
              <a:rPr lang="fr-FR" dirty="0"/>
              <a:t>Réduire les délais d'attente</a:t>
            </a:r>
          </a:p>
          <a:p>
            <a:pPr lvl="1"/>
            <a:r>
              <a:rPr lang="fr-FR" b="1" dirty="0"/>
              <a:t>Optimisation du chaînage et du placement des fonctions réseau</a:t>
            </a:r>
          </a:p>
          <a:p>
            <a:pPr lvl="1"/>
            <a:r>
              <a:rPr lang="fr-FR" b="1" dirty="0"/>
              <a:t>Décomposition de VNF en micro-services</a:t>
            </a:r>
          </a:p>
          <a:p>
            <a:r>
              <a:rPr lang="fr-FR" dirty="0"/>
              <a:t>SFC avec une approche de VNF monolithiques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r>
              <a:rPr lang="fr-FR" dirty="0"/>
              <a:t>SFC avec une approche par micro-services</a:t>
            </a:r>
            <a:endParaRPr lang="en-CA" b="1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D27EA602-9761-4380-E718-EF3504BD26BE}"/>
              </a:ext>
            </a:extLst>
          </p:cNvPr>
          <p:cNvGrpSpPr/>
          <p:nvPr/>
        </p:nvGrpSpPr>
        <p:grpSpPr>
          <a:xfrm>
            <a:off x="1426374" y="3852271"/>
            <a:ext cx="9437260" cy="1207612"/>
            <a:chOff x="1450514" y="1387909"/>
            <a:chExt cx="9437260" cy="1207612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A7F15BD0-561B-A157-45F6-7FEACA9118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75" t="15539" r="64360" b="57525"/>
            <a:stretch/>
          </p:blipFill>
          <p:spPr>
            <a:xfrm>
              <a:off x="3561662" y="1414394"/>
              <a:ext cx="1091734" cy="873510"/>
            </a:xfrm>
            <a:prstGeom prst="rect">
              <a:avLst/>
            </a:prstGeom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1F7D52D6-90BD-2B78-5582-C2C5166069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06" t="15634" r="27334" b="57430"/>
            <a:stretch/>
          </p:blipFill>
          <p:spPr>
            <a:xfrm>
              <a:off x="7492449" y="1387909"/>
              <a:ext cx="857917" cy="926951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3F5A8110-52C2-E0BB-2953-9630E7DBCC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3" t="19569" r="90729" b="59954"/>
            <a:stretch/>
          </p:blipFill>
          <p:spPr>
            <a:xfrm>
              <a:off x="1450514" y="1565399"/>
              <a:ext cx="571500" cy="571500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A37DC30C-5762-0631-2F8B-80FFCFEE35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79" t="19842" r="1743" b="59681"/>
            <a:stretch/>
          </p:blipFill>
          <p:spPr>
            <a:xfrm>
              <a:off x="10316274" y="1565399"/>
              <a:ext cx="571500" cy="571500"/>
            </a:xfrm>
            <a:prstGeom prst="rect">
              <a:avLst/>
            </a:prstGeom>
          </p:spPr>
        </p:pic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7E8CACD7-FBA5-B01A-E2EC-2360EE978BE4}"/>
                </a:ext>
              </a:extLst>
            </p:cNvPr>
            <p:cNvCxnSpPr>
              <a:stCxn id="39" idx="3"/>
              <a:endCxn id="37" idx="1"/>
            </p:cNvCxnSpPr>
            <p:nvPr/>
          </p:nvCxnSpPr>
          <p:spPr>
            <a:xfrm>
              <a:off x="2022014" y="1851149"/>
              <a:ext cx="15396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0EF9FFEB-DE57-F42D-00FE-C8C1C2D3A6B6}"/>
                </a:ext>
              </a:extLst>
            </p:cNvPr>
            <p:cNvCxnSpPr>
              <a:stCxn id="38" idx="3"/>
              <a:endCxn id="40" idx="1"/>
            </p:cNvCxnSpPr>
            <p:nvPr/>
          </p:nvCxnSpPr>
          <p:spPr>
            <a:xfrm flipV="1">
              <a:off x="8350366" y="1851149"/>
              <a:ext cx="1965908" cy="2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E82E1E2B-F856-9F3A-17B2-91D55F0EC474}"/>
                </a:ext>
              </a:extLst>
            </p:cNvPr>
            <p:cNvCxnSpPr>
              <a:stCxn id="37" idx="3"/>
              <a:endCxn id="38" idx="1"/>
            </p:cNvCxnSpPr>
            <p:nvPr/>
          </p:nvCxnSpPr>
          <p:spPr>
            <a:xfrm>
              <a:off x="4653396" y="1851149"/>
              <a:ext cx="2839053" cy="2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06C21D0-5DA0-6528-987E-16289CF45B0B}"/>
                </a:ext>
              </a:extLst>
            </p:cNvPr>
            <p:cNvSpPr/>
            <p:nvPr/>
          </p:nvSpPr>
          <p:spPr>
            <a:xfrm>
              <a:off x="3837196" y="2318522"/>
              <a:ext cx="75854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dirty="0"/>
                <a:t>Firewall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EF8EFB8-4786-4B74-20E3-6B91E2898E35}"/>
                </a:ext>
              </a:extLst>
            </p:cNvPr>
            <p:cNvSpPr/>
            <p:nvPr/>
          </p:nvSpPr>
          <p:spPr>
            <a:xfrm>
              <a:off x="7309541" y="2318522"/>
              <a:ext cx="134043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/>
                <a:t>Optimizer video</a:t>
              </a: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8F46A3C5-968E-2863-9542-B0734A12785E}"/>
              </a:ext>
            </a:extLst>
          </p:cNvPr>
          <p:cNvGrpSpPr/>
          <p:nvPr/>
        </p:nvGrpSpPr>
        <p:grpSpPr>
          <a:xfrm>
            <a:off x="1450514" y="5307296"/>
            <a:ext cx="9452916" cy="1462168"/>
            <a:chOff x="1450514" y="5298304"/>
            <a:chExt cx="9452916" cy="1462168"/>
          </a:xfrm>
        </p:grpSpPr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E9D08333-D1F5-9A1F-23AE-201BE254E750}"/>
                </a:ext>
              </a:extLst>
            </p:cNvPr>
            <p:cNvGrpSpPr/>
            <p:nvPr/>
          </p:nvGrpSpPr>
          <p:grpSpPr>
            <a:xfrm>
              <a:off x="2278432" y="5639659"/>
              <a:ext cx="756664" cy="722194"/>
              <a:chOff x="2560438" y="3077317"/>
              <a:chExt cx="756664" cy="722194"/>
            </a:xfrm>
          </p:grpSpPr>
          <p:sp>
            <p:nvSpPr>
              <p:cNvPr id="85" name="Hexagone 84">
                <a:extLst>
                  <a:ext uri="{FF2B5EF4-FFF2-40B4-BE49-F238E27FC236}">
                    <a16:creationId xmlns:a16="http://schemas.microsoft.com/office/drawing/2014/main" id="{F57C31DE-8021-0BF8-C449-AAEFF3A142F3}"/>
                  </a:ext>
                </a:extLst>
              </p:cNvPr>
              <p:cNvSpPr/>
              <p:nvPr/>
            </p:nvSpPr>
            <p:spPr>
              <a:xfrm>
                <a:off x="2560438" y="3077317"/>
                <a:ext cx="756664" cy="722194"/>
              </a:xfrm>
              <a:prstGeom prst="hexagon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7145626-A759-7D6A-6FFF-B490D8AE18FE}"/>
                  </a:ext>
                </a:extLst>
              </p:cNvPr>
              <p:cNvSpPr/>
              <p:nvPr/>
            </p:nvSpPr>
            <p:spPr>
              <a:xfrm>
                <a:off x="2636424" y="3275561"/>
                <a:ext cx="6126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Read</a:t>
                </a:r>
              </a:p>
            </p:txBody>
          </p:sp>
        </p:grp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12F15AE5-4BC1-39D1-2308-86FD51D66F1B}"/>
                </a:ext>
              </a:extLst>
            </p:cNvPr>
            <p:cNvGrpSpPr/>
            <p:nvPr/>
          </p:nvGrpSpPr>
          <p:grpSpPr>
            <a:xfrm>
              <a:off x="3050874" y="5639659"/>
              <a:ext cx="1036625" cy="722194"/>
              <a:chOff x="3332880" y="3077317"/>
              <a:chExt cx="1036625" cy="722194"/>
            </a:xfrm>
          </p:grpSpPr>
          <p:sp>
            <p:nvSpPr>
              <p:cNvPr id="83" name="Hexagone 82">
                <a:extLst>
                  <a:ext uri="{FF2B5EF4-FFF2-40B4-BE49-F238E27FC236}">
                    <a16:creationId xmlns:a16="http://schemas.microsoft.com/office/drawing/2014/main" id="{16E72E55-9063-4D57-02F4-D2DD4CB41C32}"/>
                  </a:ext>
                </a:extLst>
              </p:cNvPr>
              <p:cNvSpPr/>
              <p:nvPr/>
            </p:nvSpPr>
            <p:spPr>
              <a:xfrm>
                <a:off x="3472861" y="3077317"/>
                <a:ext cx="756664" cy="722194"/>
              </a:xfrm>
              <a:prstGeom prst="hexagon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59585273-324B-3D7F-75E8-F996F3988EA0}"/>
                  </a:ext>
                </a:extLst>
              </p:cNvPr>
              <p:cNvSpPr/>
              <p:nvPr/>
            </p:nvSpPr>
            <p:spPr>
              <a:xfrm>
                <a:off x="3332880" y="3279692"/>
                <a:ext cx="103662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Classifier</a:t>
                </a:r>
              </a:p>
            </p:txBody>
          </p:sp>
        </p:grpSp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1DEB3BCA-73D0-D7D8-3EE8-D47F52DAFD2F}"/>
                </a:ext>
              </a:extLst>
            </p:cNvPr>
            <p:cNvGrpSpPr/>
            <p:nvPr/>
          </p:nvGrpSpPr>
          <p:grpSpPr>
            <a:xfrm>
              <a:off x="6550560" y="5298304"/>
              <a:ext cx="1036625" cy="722194"/>
              <a:chOff x="7181453" y="3075560"/>
              <a:chExt cx="1036625" cy="722194"/>
            </a:xfrm>
          </p:grpSpPr>
          <p:sp>
            <p:nvSpPr>
              <p:cNvPr id="81" name="Hexagone 80">
                <a:extLst>
                  <a:ext uri="{FF2B5EF4-FFF2-40B4-BE49-F238E27FC236}">
                    <a16:creationId xmlns:a16="http://schemas.microsoft.com/office/drawing/2014/main" id="{A0BD6679-81B2-C38F-9F05-03271646A86E}"/>
                  </a:ext>
                </a:extLst>
              </p:cNvPr>
              <p:cNvSpPr/>
              <p:nvPr/>
            </p:nvSpPr>
            <p:spPr>
              <a:xfrm>
                <a:off x="7327073" y="3075560"/>
                <a:ext cx="756664" cy="722194"/>
              </a:xfrm>
              <a:prstGeom prst="hexagon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2CF2AD5-2816-4B1D-A7A5-40B607DAB7C9}"/>
                  </a:ext>
                </a:extLst>
              </p:cNvPr>
              <p:cNvSpPr/>
              <p:nvPr/>
            </p:nvSpPr>
            <p:spPr>
              <a:xfrm>
                <a:off x="7181453" y="3178437"/>
                <a:ext cx="103662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Payload Modifier </a:t>
                </a:r>
              </a:p>
            </p:txBody>
          </p:sp>
        </p:grp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6D519BC4-406B-4172-DB67-0C0FEF97B526}"/>
                </a:ext>
              </a:extLst>
            </p:cNvPr>
            <p:cNvGrpSpPr/>
            <p:nvPr/>
          </p:nvGrpSpPr>
          <p:grpSpPr>
            <a:xfrm>
              <a:off x="9063468" y="5598291"/>
              <a:ext cx="1036625" cy="722194"/>
              <a:chOff x="8266248" y="3070249"/>
              <a:chExt cx="1036625" cy="722194"/>
            </a:xfrm>
          </p:grpSpPr>
          <p:sp>
            <p:nvSpPr>
              <p:cNvPr id="79" name="Hexagone 78">
                <a:extLst>
                  <a:ext uri="{FF2B5EF4-FFF2-40B4-BE49-F238E27FC236}">
                    <a16:creationId xmlns:a16="http://schemas.microsoft.com/office/drawing/2014/main" id="{E8947E3B-FC04-A0B9-2ECE-DC35E95D89E9}"/>
                  </a:ext>
                </a:extLst>
              </p:cNvPr>
              <p:cNvSpPr/>
              <p:nvPr/>
            </p:nvSpPr>
            <p:spPr>
              <a:xfrm>
                <a:off x="8406229" y="3070249"/>
                <a:ext cx="756664" cy="722194"/>
              </a:xfrm>
              <a:prstGeom prst="hexagon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304D407-BE15-9A2F-5FEF-538C9D01418A}"/>
                  </a:ext>
                </a:extLst>
              </p:cNvPr>
              <p:cNvSpPr/>
              <p:nvPr/>
            </p:nvSpPr>
            <p:spPr>
              <a:xfrm>
                <a:off x="8266248" y="3229103"/>
                <a:ext cx="103662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Output</a:t>
                </a:r>
              </a:p>
            </p:txBody>
          </p:sp>
        </p:grpSp>
        <p:pic>
          <p:nvPicPr>
            <p:cNvPr id="63" name="Image 62">
              <a:extLst>
                <a:ext uri="{FF2B5EF4-FFF2-40B4-BE49-F238E27FC236}">
                  <a16:creationId xmlns:a16="http://schemas.microsoft.com/office/drawing/2014/main" id="{10851681-6201-ABD5-1D53-ECD4337A2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3" t="19569" r="90729" b="59954"/>
            <a:stretch/>
          </p:blipFill>
          <p:spPr>
            <a:xfrm>
              <a:off x="1450514" y="5713249"/>
              <a:ext cx="571500" cy="571500"/>
            </a:xfrm>
            <a:prstGeom prst="rect">
              <a:avLst/>
            </a:prstGeom>
          </p:spPr>
        </p:pic>
        <p:pic>
          <p:nvPicPr>
            <p:cNvPr id="64" name="Image 63">
              <a:extLst>
                <a:ext uri="{FF2B5EF4-FFF2-40B4-BE49-F238E27FC236}">
                  <a16:creationId xmlns:a16="http://schemas.microsoft.com/office/drawing/2014/main" id="{0BAE684F-C691-36A3-D9F3-7E85F43176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79" t="19842" r="1743" b="59681"/>
            <a:stretch/>
          </p:blipFill>
          <p:spPr>
            <a:xfrm>
              <a:off x="10331930" y="5671741"/>
              <a:ext cx="571500" cy="571500"/>
            </a:xfrm>
            <a:prstGeom prst="rect">
              <a:avLst/>
            </a:prstGeom>
          </p:spPr>
        </p:pic>
        <p:cxnSp>
          <p:nvCxnSpPr>
            <p:cNvPr id="65" name="Connecteur droit avec flèche 64">
              <a:extLst>
                <a:ext uri="{FF2B5EF4-FFF2-40B4-BE49-F238E27FC236}">
                  <a16:creationId xmlns:a16="http://schemas.microsoft.com/office/drawing/2014/main" id="{F2696964-D103-9870-63AF-20EBAC3327DC}"/>
                </a:ext>
              </a:extLst>
            </p:cNvPr>
            <p:cNvCxnSpPr>
              <a:stCxn id="63" idx="3"/>
              <a:endCxn id="85" idx="3"/>
            </p:cNvCxnSpPr>
            <p:nvPr/>
          </p:nvCxnSpPr>
          <p:spPr>
            <a:xfrm>
              <a:off x="2022014" y="5998999"/>
              <a:ext cx="256418" cy="17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avec flèche 65">
              <a:extLst>
                <a:ext uri="{FF2B5EF4-FFF2-40B4-BE49-F238E27FC236}">
                  <a16:creationId xmlns:a16="http://schemas.microsoft.com/office/drawing/2014/main" id="{D3C7A97C-9B18-0777-1F70-9249BB637992}"/>
                </a:ext>
              </a:extLst>
            </p:cNvPr>
            <p:cNvCxnSpPr>
              <a:stCxn id="85" idx="0"/>
              <a:endCxn id="83" idx="3"/>
            </p:cNvCxnSpPr>
            <p:nvPr/>
          </p:nvCxnSpPr>
          <p:spPr>
            <a:xfrm>
              <a:off x="3035096" y="6000756"/>
              <a:ext cx="15575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avec flèche 66">
              <a:extLst>
                <a:ext uri="{FF2B5EF4-FFF2-40B4-BE49-F238E27FC236}">
                  <a16:creationId xmlns:a16="http://schemas.microsoft.com/office/drawing/2014/main" id="{D645864F-9400-BADD-8104-CC82E94132F3}"/>
                </a:ext>
              </a:extLst>
            </p:cNvPr>
            <p:cNvCxnSpPr>
              <a:endCxn id="75" idx="3"/>
            </p:cNvCxnSpPr>
            <p:nvPr/>
          </p:nvCxnSpPr>
          <p:spPr>
            <a:xfrm flipV="1">
              <a:off x="3947519" y="5995043"/>
              <a:ext cx="357587" cy="39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avec flèche 67">
              <a:extLst>
                <a:ext uri="{FF2B5EF4-FFF2-40B4-BE49-F238E27FC236}">
                  <a16:creationId xmlns:a16="http://schemas.microsoft.com/office/drawing/2014/main" id="{88B3E74F-99F3-9FC1-9342-4DBE551F91BA}"/>
                </a:ext>
              </a:extLst>
            </p:cNvPr>
            <p:cNvCxnSpPr>
              <a:stCxn id="75" idx="0"/>
            </p:cNvCxnSpPr>
            <p:nvPr/>
          </p:nvCxnSpPr>
          <p:spPr>
            <a:xfrm flipV="1">
              <a:off x="5061770" y="5659401"/>
              <a:ext cx="1634410" cy="3356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avec flèche 68">
              <a:extLst>
                <a:ext uri="{FF2B5EF4-FFF2-40B4-BE49-F238E27FC236}">
                  <a16:creationId xmlns:a16="http://schemas.microsoft.com/office/drawing/2014/main" id="{7FA9DDC1-B6BD-F6C3-70FF-A82F0777F8DC}"/>
                </a:ext>
              </a:extLst>
            </p:cNvPr>
            <p:cNvCxnSpPr>
              <a:stCxn id="77" idx="0"/>
              <a:endCxn id="79" idx="3"/>
            </p:cNvCxnSpPr>
            <p:nvPr/>
          </p:nvCxnSpPr>
          <p:spPr>
            <a:xfrm flipV="1">
              <a:off x="7457503" y="5959388"/>
              <a:ext cx="1745946" cy="4399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avec flèche 69">
              <a:extLst>
                <a:ext uri="{FF2B5EF4-FFF2-40B4-BE49-F238E27FC236}">
                  <a16:creationId xmlns:a16="http://schemas.microsoft.com/office/drawing/2014/main" id="{D952BAA8-4482-13F5-BCF9-CBC9CC7A495E}"/>
                </a:ext>
              </a:extLst>
            </p:cNvPr>
            <p:cNvCxnSpPr>
              <a:stCxn id="79" idx="0"/>
              <a:endCxn id="64" idx="1"/>
            </p:cNvCxnSpPr>
            <p:nvPr/>
          </p:nvCxnSpPr>
          <p:spPr>
            <a:xfrm flipV="1">
              <a:off x="9960113" y="5957491"/>
              <a:ext cx="371817" cy="189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avec flèche 70">
              <a:extLst>
                <a:ext uri="{FF2B5EF4-FFF2-40B4-BE49-F238E27FC236}">
                  <a16:creationId xmlns:a16="http://schemas.microsoft.com/office/drawing/2014/main" id="{714D30DC-8BA8-5FB7-46B7-E7785682E2DA}"/>
                </a:ext>
              </a:extLst>
            </p:cNvPr>
            <p:cNvCxnSpPr>
              <a:stCxn id="75" idx="0"/>
              <a:endCxn id="77" idx="3"/>
            </p:cNvCxnSpPr>
            <p:nvPr/>
          </p:nvCxnSpPr>
          <p:spPr>
            <a:xfrm>
              <a:off x="5061770" y="5995043"/>
              <a:ext cx="1639069" cy="4043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id="{8CEC6081-748C-39B6-8B0D-6C1FA54C6CDD}"/>
                </a:ext>
              </a:extLst>
            </p:cNvPr>
            <p:cNvGrpSpPr/>
            <p:nvPr/>
          </p:nvGrpSpPr>
          <p:grpSpPr>
            <a:xfrm>
              <a:off x="6567373" y="6038278"/>
              <a:ext cx="1036625" cy="722194"/>
              <a:chOff x="7188650" y="3025399"/>
              <a:chExt cx="1036625" cy="722194"/>
            </a:xfrm>
          </p:grpSpPr>
          <p:sp>
            <p:nvSpPr>
              <p:cNvPr id="77" name="Hexagone 76">
                <a:extLst>
                  <a:ext uri="{FF2B5EF4-FFF2-40B4-BE49-F238E27FC236}">
                    <a16:creationId xmlns:a16="http://schemas.microsoft.com/office/drawing/2014/main" id="{508471D1-55FC-732E-B9AC-9436A4AD9DEA}"/>
                  </a:ext>
                </a:extLst>
              </p:cNvPr>
              <p:cNvSpPr/>
              <p:nvPr/>
            </p:nvSpPr>
            <p:spPr>
              <a:xfrm>
                <a:off x="7322116" y="3025399"/>
                <a:ext cx="756664" cy="722194"/>
              </a:xfrm>
              <a:prstGeom prst="hexagon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9257DB2-0017-A5F6-D693-AD904E2D31DF}"/>
                  </a:ext>
                </a:extLst>
              </p:cNvPr>
              <p:cNvSpPr/>
              <p:nvPr/>
            </p:nvSpPr>
            <p:spPr>
              <a:xfrm>
                <a:off x="7188650" y="3118738"/>
                <a:ext cx="103662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Header </a:t>
                </a:r>
              </a:p>
              <a:p>
                <a:pPr algn="ctr"/>
                <a:r>
                  <a:rPr lang="en-US" sz="1400" dirty="0"/>
                  <a:t>Modifier</a:t>
                </a:r>
              </a:p>
            </p:txBody>
          </p:sp>
        </p:grpSp>
        <p:grpSp>
          <p:nvGrpSpPr>
            <p:cNvPr id="73" name="Groupe 72">
              <a:extLst>
                <a:ext uri="{FF2B5EF4-FFF2-40B4-BE49-F238E27FC236}">
                  <a16:creationId xmlns:a16="http://schemas.microsoft.com/office/drawing/2014/main" id="{A45BD891-9562-0BA7-46B6-71A1D6399408}"/>
                </a:ext>
              </a:extLst>
            </p:cNvPr>
            <p:cNvGrpSpPr/>
            <p:nvPr/>
          </p:nvGrpSpPr>
          <p:grpSpPr>
            <a:xfrm>
              <a:off x="4165125" y="5633946"/>
              <a:ext cx="1036625" cy="722194"/>
              <a:chOff x="4950630" y="3077317"/>
              <a:chExt cx="1036625" cy="722194"/>
            </a:xfrm>
          </p:grpSpPr>
          <p:sp>
            <p:nvSpPr>
              <p:cNvPr id="75" name="Hexagone 74">
                <a:extLst>
                  <a:ext uri="{FF2B5EF4-FFF2-40B4-BE49-F238E27FC236}">
                    <a16:creationId xmlns:a16="http://schemas.microsoft.com/office/drawing/2014/main" id="{52406A5B-8318-3633-6B57-5CD0D24B41C1}"/>
                  </a:ext>
                </a:extLst>
              </p:cNvPr>
              <p:cNvSpPr/>
              <p:nvPr/>
            </p:nvSpPr>
            <p:spPr>
              <a:xfrm>
                <a:off x="5090611" y="3077317"/>
                <a:ext cx="756664" cy="722194"/>
              </a:xfrm>
              <a:prstGeom prst="hexagon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5B496336-51C1-AB0F-7808-6481E24EF9E4}"/>
                  </a:ext>
                </a:extLst>
              </p:cNvPr>
              <p:cNvSpPr/>
              <p:nvPr/>
            </p:nvSpPr>
            <p:spPr>
              <a:xfrm>
                <a:off x="4950630" y="3281478"/>
                <a:ext cx="103662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Alert</a:t>
                </a:r>
              </a:p>
            </p:txBody>
          </p:sp>
        </p:grpSp>
        <p:cxnSp>
          <p:nvCxnSpPr>
            <p:cNvPr id="74" name="Connecteur droit avec flèche 73">
              <a:extLst>
                <a:ext uri="{FF2B5EF4-FFF2-40B4-BE49-F238E27FC236}">
                  <a16:creationId xmlns:a16="http://schemas.microsoft.com/office/drawing/2014/main" id="{531F3A27-EC3E-582F-7D90-92B11C2A929C}"/>
                </a:ext>
              </a:extLst>
            </p:cNvPr>
            <p:cNvCxnSpPr>
              <a:stCxn id="81" idx="0"/>
              <a:endCxn id="79" idx="3"/>
            </p:cNvCxnSpPr>
            <p:nvPr/>
          </p:nvCxnSpPr>
          <p:spPr>
            <a:xfrm>
              <a:off x="7452844" y="5659401"/>
              <a:ext cx="1750605" cy="2999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3AA505-7B6A-EBB6-C179-29568BBB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91F2-0F7D-4C84-8049-DD9827954C93}" type="slidenum">
              <a:rPr lang="fr-FR" smtClean="0"/>
              <a:t>5</a:t>
            </a:fld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3B17FF5-1E8A-D611-4D74-2E28336B0BFD}"/>
              </a:ext>
            </a:extLst>
          </p:cNvPr>
          <p:cNvGrpSpPr/>
          <p:nvPr/>
        </p:nvGrpSpPr>
        <p:grpSpPr>
          <a:xfrm>
            <a:off x="8740353" y="1174095"/>
            <a:ext cx="3118283" cy="2024578"/>
            <a:chOff x="6261831" y="1805111"/>
            <a:chExt cx="3118283" cy="2024578"/>
          </a:xfrm>
        </p:grpSpPr>
        <p:sp>
          <p:nvSpPr>
            <p:cNvPr id="6" name="Text Box 22_0">
              <a:extLst>
                <a:ext uri="{FF2B5EF4-FFF2-40B4-BE49-F238E27FC236}">
                  <a16:creationId xmlns:a16="http://schemas.microsoft.com/office/drawing/2014/main" id="{C182EF57-87B5-25FA-7D84-6CFFB4183AD5}"/>
                </a:ext>
              </a:extLst>
            </p:cNvPr>
            <p:cNvSpPr/>
            <p:nvPr/>
          </p:nvSpPr>
          <p:spPr>
            <a:xfrm>
              <a:off x="6324889" y="3228328"/>
              <a:ext cx="1357989" cy="55729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75682" tIns="39355" rIns="75682" bIns="39355" anchor="t" anchorCtr="0" compatLnSpc="1">
              <a:noAutofit/>
            </a:bodyPr>
            <a:lstStyle/>
            <a:p>
              <a:pPr algn="ctr">
                <a:tabLst>
                  <a:tab pos="0" algn="l"/>
                  <a:tab pos="768919" algn="l"/>
                  <a:tab pos="1537838" algn="l"/>
                  <a:tab pos="2306756" algn="l"/>
                  <a:tab pos="3075676" algn="l"/>
                  <a:tab pos="3844595" algn="l"/>
                  <a:tab pos="4613513" algn="l"/>
                  <a:tab pos="5382432" algn="l"/>
                  <a:tab pos="6151352" algn="l"/>
                  <a:tab pos="6920271" algn="l"/>
                  <a:tab pos="7689190" algn="l"/>
                  <a:tab pos="8458109" algn="l"/>
                </a:tabLst>
              </a:pPr>
              <a:r>
                <a:rPr lang="fr-FR" sz="1600" b="1" dirty="0">
                  <a:solidFill>
                    <a:srgbClr val="002060"/>
                  </a:solidFill>
                </a:rPr>
                <a:t>Industrie 4.0</a:t>
              </a:r>
            </a:p>
            <a:p>
              <a:pPr algn="ctr">
                <a:tabLst>
                  <a:tab pos="0" algn="l"/>
                  <a:tab pos="768919" algn="l"/>
                  <a:tab pos="1537838" algn="l"/>
                  <a:tab pos="2306756" algn="l"/>
                  <a:tab pos="3075676" algn="l"/>
                  <a:tab pos="3844595" algn="l"/>
                  <a:tab pos="4613513" algn="l"/>
                  <a:tab pos="5382432" algn="l"/>
                  <a:tab pos="6151352" algn="l"/>
                  <a:tab pos="6920271" algn="l"/>
                  <a:tab pos="7689190" algn="l"/>
                  <a:tab pos="8458109" algn="l"/>
                </a:tabLst>
              </a:pPr>
              <a:r>
                <a:rPr lang="fr-FR" sz="1600" b="1" dirty="0">
                  <a:solidFill>
                    <a:srgbClr val="002060"/>
                  </a:solidFill>
                </a:rPr>
                <a:t>0-10ms</a:t>
              </a:r>
            </a:p>
          </p:txBody>
        </p:sp>
        <p:pic>
          <p:nvPicPr>
            <p:cNvPr id="8" name="Picture 2" descr="Téléchirurgie Vectoriels et illustrations libres de droits - iStock">
              <a:extLst>
                <a:ext uri="{FF2B5EF4-FFF2-40B4-BE49-F238E27FC236}">
                  <a16:creationId xmlns:a16="http://schemas.microsoft.com/office/drawing/2014/main" id="{E9E54516-64AB-299F-48D7-A6FC398105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850" b="83824" l="9967" r="89869">
                          <a14:foregroundMark x1="31046" y1="44771" x2="31046" y2="44771"/>
                          <a14:foregroundMark x1="43137" y1="15850" x2="43137" y2="15850"/>
                          <a14:foregroundMark x1="67810" y1="56863" x2="67810" y2="56863"/>
                          <a14:backgroundMark x1="55882" y1="82190" x2="55882" y2="82190"/>
                          <a14:backgroundMark x1="75327" y1="83007" x2="75327" y2="830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83" b="7906"/>
            <a:stretch/>
          </p:blipFill>
          <p:spPr bwMode="auto">
            <a:xfrm>
              <a:off x="7871702" y="1886784"/>
              <a:ext cx="1508412" cy="114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22_0">
              <a:extLst>
                <a:ext uri="{FF2B5EF4-FFF2-40B4-BE49-F238E27FC236}">
                  <a16:creationId xmlns:a16="http://schemas.microsoft.com/office/drawing/2014/main" id="{70E26F72-3D81-F4B0-577D-4377AF30BCEB}"/>
                </a:ext>
              </a:extLst>
            </p:cNvPr>
            <p:cNvSpPr/>
            <p:nvPr/>
          </p:nvSpPr>
          <p:spPr>
            <a:xfrm>
              <a:off x="7871702" y="3229673"/>
              <a:ext cx="1508412" cy="60001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75682" tIns="39355" rIns="75682" bIns="39355" anchor="t" anchorCtr="0" compatLnSpc="1">
              <a:noAutofit/>
            </a:bodyPr>
            <a:lstStyle/>
            <a:p>
              <a:pPr algn="ctr">
                <a:tabLst>
                  <a:tab pos="0" algn="l"/>
                  <a:tab pos="768919" algn="l"/>
                  <a:tab pos="1537838" algn="l"/>
                  <a:tab pos="2306756" algn="l"/>
                  <a:tab pos="3075676" algn="l"/>
                  <a:tab pos="3844595" algn="l"/>
                  <a:tab pos="4613513" algn="l"/>
                  <a:tab pos="5382432" algn="l"/>
                  <a:tab pos="6151352" algn="l"/>
                  <a:tab pos="6920271" algn="l"/>
                  <a:tab pos="7689190" algn="l"/>
                  <a:tab pos="8458109" algn="l"/>
                </a:tabLst>
              </a:pPr>
              <a:r>
                <a:rPr lang="fr-FR" sz="1600" b="1" dirty="0" err="1">
                  <a:solidFill>
                    <a:srgbClr val="002060"/>
                  </a:solidFill>
                </a:rPr>
                <a:t>Téléchirugie</a:t>
              </a:r>
              <a:endParaRPr lang="fr-FR" sz="1600" b="1" dirty="0">
                <a:solidFill>
                  <a:srgbClr val="002060"/>
                </a:solidFill>
              </a:endParaRPr>
            </a:p>
            <a:p>
              <a:pPr algn="ctr">
                <a:tabLst>
                  <a:tab pos="0" algn="l"/>
                  <a:tab pos="768919" algn="l"/>
                  <a:tab pos="1537838" algn="l"/>
                  <a:tab pos="2306756" algn="l"/>
                  <a:tab pos="3075676" algn="l"/>
                  <a:tab pos="3844595" algn="l"/>
                  <a:tab pos="4613513" algn="l"/>
                  <a:tab pos="5382432" algn="l"/>
                  <a:tab pos="6151352" algn="l"/>
                  <a:tab pos="6920271" algn="l"/>
                  <a:tab pos="7689190" algn="l"/>
                  <a:tab pos="8458109" algn="l"/>
                </a:tabLst>
              </a:pPr>
              <a:r>
                <a:rPr lang="fr-FR" sz="1600" b="1" dirty="0">
                  <a:solidFill>
                    <a:srgbClr val="002060"/>
                  </a:solidFill>
                </a:rPr>
                <a:t>&lt; 1ms</a:t>
              </a:r>
            </a:p>
          </p:txBody>
        </p:sp>
        <p:pic>
          <p:nvPicPr>
            <p:cNvPr id="10" name="Picture 4" descr="icône de l'industrie 4.0, usine de logo, illustration de concept de  technologie 2371203 - Telecharger Vectoriel Gratuit, Clipart Graphique,  Vecteur Dessins et Pictogramme Gratuit">
              <a:extLst>
                <a:ext uri="{FF2B5EF4-FFF2-40B4-BE49-F238E27FC236}">
                  <a16:creationId xmlns:a16="http://schemas.microsoft.com/office/drawing/2014/main" id="{3319451D-21DC-775E-5DA8-537F05509F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4898" y1="32551" x2="34898" y2="32551"/>
                          <a14:foregroundMark x1="34898" y1="32551" x2="34898" y2="32551"/>
                          <a14:foregroundMark x1="35816" y1="25000" x2="35816" y2="25000"/>
                          <a14:foregroundMark x1="37857" y1="22551" x2="37857" y2="22551"/>
                          <a14:foregroundMark x1="38571" y1="20714" x2="38571" y2="20714"/>
                          <a14:foregroundMark x1="26735" y1="17041" x2="26735" y2="17041"/>
                          <a14:foregroundMark x1="24898" y1="17959" x2="24898" y2="17959"/>
                          <a14:foregroundMark x1="71122" y1="33673" x2="71122" y2="33673"/>
                          <a14:foregroundMark x1="68673" y1="24898" x2="68673" y2="24898"/>
                          <a14:foregroundMark x1="68163" y1="22653" x2="68163" y2="22653"/>
                          <a14:foregroundMark x1="67245" y1="20816" x2="67245" y2="20816"/>
                          <a14:foregroundMark x1="66122" y1="22959" x2="66122" y2="22959"/>
                          <a14:foregroundMark x1="74388" y1="19490" x2="74388" y2="19490"/>
                          <a14:foregroundMark x1="74184" y1="21531" x2="74184" y2="21531"/>
                          <a14:foregroundMark x1="71633" y1="20510" x2="71633" y2="20510"/>
                          <a14:foregroundMark x1="72755" y1="23673" x2="72755" y2="23673"/>
                          <a14:foregroundMark x1="81327" y1="50306" x2="81327" y2="50306"/>
                          <a14:foregroundMark x1="70408" y1="55102" x2="70408" y2="55102"/>
                          <a14:foregroundMark x1="66020" y1="55204" x2="66020" y2="55204"/>
                          <a14:foregroundMark x1="58163" y1="55204" x2="58163" y2="55204"/>
                          <a14:foregroundMark x1="54592" y1="57347" x2="54592" y2="57347"/>
                          <a14:foregroundMark x1="49184" y1="56837" x2="49184" y2="56837"/>
                          <a14:foregroundMark x1="40918" y1="58163" x2="40918" y2="58163"/>
                          <a14:foregroundMark x1="34286" y1="57551" x2="34286" y2="57551"/>
                          <a14:foregroundMark x1="26837" y1="57245" x2="26837" y2="57245"/>
                          <a14:foregroundMark x1="27347" y1="63571" x2="27347" y2="63571"/>
                          <a14:foregroundMark x1="43776" y1="65408" x2="43776" y2="65408"/>
                          <a14:foregroundMark x1="50408" y1="69694" x2="50408" y2="69694"/>
                          <a14:foregroundMark x1="54184" y1="67449" x2="54184" y2="67449"/>
                          <a14:backgroundMark x1="35714" y1="39388" x2="35714" y2="39388"/>
                          <a14:backgroundMark x1="32449" y1="39388" x2="32449" y2="39388"/>
                          <a14:backgroundMark x1="29898" y1="44184" x2="29898" y2="44184"/>
                          <a14:backgroundMark x1="26735" y1="44388" x2="26735" y2="44388"/>
                          <a14:backgroundMark x1="24490" y1="44490" x2="24490" y2="44490"/>
                          <a14:backgroundMark x1="24796" y1="46735" x2="24796" y2="46735"/>
                          <a14:backgroundMark x1="27449" y1="46633" x2="27449" y2="46633"/>
                          <a14:backgroundMark x1="29694" y1="46633" x2="29694" y2="46633"/>
                          <a14:backgroundMark x1="34082" y1="44388" x2="34082" y2="44388"/>
                          <a14:backgroundMark x1="34286" y1="47551" x2="34286" y2="47551"/>
                          <a14:backgroundMark x1="36327" y1="44490" x2="36327" y2="44490"/>
                          <a14:backgroundMark x1="37143" y1="47143" x2="37143" y2="47143"/>
                          <a14:backgroundMark x1="39796" y1="45000" x2="39796" y2="45000"/>
                          <a14:backgroundMark x1="64898" y1="54490" x2="64898" y2="54490"/>
                          <a14:backgroundMark x1="44592" y1="66531" x2="44592" y2="6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96" t="13510" r="12549" b="14070"/>
            <a:stretch/>
          </p:blipFill>
          <p:spPr bwMode="auto">
            <a:xfrm>
              <a:off x="6261831" y="1805111"/>
              <a:ext cx="1484107" cy="1321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5CBB218B-4A87-A506-9E99-BBD3FB245034}"/>
              </a:ext>
            </a:extLst>
          </p:cNvPr>
          <p:cNvSpPr/>
          <p:nvPr/>
        </p:nvSpPr>
        <p:spPr>
          <a:xfrm>
            <a:off x="8696960" y="1136712"/>
            <a:ext cx="3161676" cy="2051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66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372" y="147037"/>
            <a:ext cx="9985109" cy="664344"/>
          </a:xfrm>
        </p:spPr>
        <p:txBody>
          <a:bodyPr/>
          <a:lstStyle/>
          <a:p>
            <a:r>
              <a:rPr lang="fr-FR" dirty="0"/>
              <a:t>Notre approche exacte de placement et de chainage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372" y="1152824"/>
            <a:ext cx="3216897" cy="426246"/>
          </a:xfrm>
        </p:spPr>
        <p:txBody>
          <a:bodyPr/>
          <a:lstStyle/>
          <a:p>
            <a:r>
              <a:rPr lang="fr-FR" dirty="0"/>
              <a:t>Approche proposée [1][2]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6413884" y="2520574"/>
            <a:ext cx="2613721" cy="971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MILP de placement et de chainage</a:t>
            </a:r>
          </a:p>
        </p:txBody>
      </p:sp>
      <p:sp>
        <p:nvSpPr>
          <p:cNvPr id="5" name="Rectangle avec coins rognés en diagonale 4"/>
          <p:cNvSpPr/>
          <p:nvPr/>
        </p:nvSpPr>
        <p:spPr>
          <a:xfrm>
            <a:off x="2776478" y="1905004"/>
            <a:ext cx="1838528" cy="79766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Algorithme de prétraitement</a:t>
            </a:r>
          </a:p>
        </p:txBody>
      </p:sp>
      <p:sp>
        <p:nvSpPr>
          <p:cNvPr id="60" name="Espace réservé du contenu 2"/>
          <p:cNvSpPr txBox="1">
            <a:spLocks/>
          </p:cNvSpPr>
          <p:nvPr/>
        </p:nvSpPr>
        <p:spPr bwMode="auto">
          <a:xfrm>
            <a:off x="431372" y="3737851"/>
            <a:ext cx="11455828" cy="260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2876" indent="-1928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376823" indent="-1830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80000"/>
              <a:buFont typeface="Arial" pitchFamily="34" charset="0"/>
              <a:buChar char="•"/>
              <a:defRPr sz="1800">
                <a:solidFill>
                  <a:srgbClr val="002060"/>
                </a:solidFill>
                <a:latin typeface="+mn-lt"/>
              </a:defRPr>
            </a:lvl2pPr>
            <a:lvl3pPr marL="575057" indent="-1973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30000"/>
              <a:buFont typeface="Courier New" pitchFamily="49" charset="0"/>
              <a:buChar char="o"/>
              <a:defRPr sz="1600">
                <a:solidFill>
                  <a:srgbClr val="002060"/>
                </a:solidFill>
                <a:latin typeface="+mn-lt"/>
              </a:defRPr>
            </a:lvl3pPr>
            <a:lvl4pPr marL="753647" indent="-17769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pitchFamily="2" charset="2"/>
              <a:buChar char="q"/>
              <a:defRPr sz="1400">
                <a:solidFill>
                  <a:srgbClr val="002060"/>
                </a:solidFill>
                <a:latin typeface="+mn-lt"/>
              </a:defRPr>
            </a:lvl4pPr>
            <a:lvl5pPr marL="945630" indent="-19109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125">
                <a:solidFill>
                  <a:schemeClr val="tx1"/>
                </a:solidFill>
                <a:latin typeface="+mn-lt"/>
              </a:defRPr>
            </a:lvl5pPr>
            <a:lvl6pPr marL="1202799" indent="-19109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125">
                <a:solidFill>
                  <a:schemeClr val="tx1"/>
                </a:solidFill>
                <a:latin typeface="+mn-lt"/>
              </a:defRPr>
            </a:lvl6pPr>
            <a:lvl7pPr marL="1459967" indent="-19109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125">
                <a:solidFill>
                  <a:schemeClr val="tx1"/>
                </a:solidFill>
                <a:latin typeface="+mn-lt"/>
              </a:defRPr>
            </a:lvl7pPr>
            <a:lvl8pPr marL="1717136" indent="-19109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125">
                <a:solidFill>
                  <a:schemeClr val="tx1"/>
                </a:solidFill>
                <a:latin typeface="+mn-lt"/>
              </a:defRPr>
            </a:lvl8pPr>
            <a:lvl9pPr marL="1974305" indent="-19109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12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/>
              <a:t>Le prétraitement permet </a:t>
            </a:r>
          </a:p>
          <a:p>
            <a:pPr lvl="1"/>
            <a:r>
              <a:rPr lang="fr-FR" kern="0" dirty="0"/>
              <a:t>La mutualisation des micro-services</a:t>
            </a:r>
          </a:p>
          <a:p>
            <a:pPr lvl="1"/>
            <a:r>
              <a:rPr lang="fr-FR" kern="0" dirty="0"/>
              <a:t>Suppression des micro-services redondants : encapsulation et dé-encapsulation</a:t>
            </a:r>
          </a:p>
          <a:p>
            <a:pPr lvl="1"/>
            <a:r>
              <a:rPr lang="fr-FR" kern="0" dirty="0"/>
              <a:t>Détection des micro-services parallélisables</a:t>
            </a:r>
          </a:p>
          <a:p>
            <a:r>
              <a:rPr lang="fr-FR" kern="0" dirty="0"/>
              <a:t>Le MILP permet </a:t>
            </a:r>
          </a:p>
          <a:p>
            <a:pPr lvl="1"/>
            <a:r>
              <a:rPr lang="fr-FR" kern="0" dirty="0"/>
              <a:t>Le placement et le chainage des micro-services</a:t>
            </a:r>
          </a:p>
          <a:p>
            <a:pPr lvl="1"/>
            <a:r>
              <a:rPr lang="fr-FR" kern="0" dirty="0"/>
              <a:t>La gestion de la parallélisation des micro-services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52A0-1CE7-4608-86B7-A268BAD22013}" type="slidenum">
              <a:rPr lang="fr-FR" smtClean="0"/>
              <a:t>6</a:t>
            </a:fld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88153D8-51D7-DE44-BA20-597D7C25CB28}"/>
              </a:ext>
            </a:extLst>
          </p:cNvPr>
          <p:cNvSpPr txBox="1"/>
          <p:nvPr/>
        </p:nvSpPr>
        <p:spPr>
          <a:xfrm>
            <a:off x="2524777" y="1408453"/>
            <a:ext cx="328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1 </a:t>
            </a:r>
            <a:r>
              <a:rPr lang="fr-FR" b="1" dirty="0"/>
              <a:t>Prétraitement</a:t>
            </a:r>
            <a:endParaRPr lang="fr-FR" sz="2800" b="1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5F04CF7-71F7-8B52-9A3F-4742B1CD5C0D}"/>
              </a:ext>
            </a:extLst>
          </p:cNvPr>
          <p:cNvSpPr txBox="1"/>
          <p:nvPr/>
        </p:nvSpPr>
        <p:spPr>
          <a:xfrm>
            <a:off x="6559729" y="1893809"/>
            <a:ext cx="335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2 </a:t>
            </a:r>
            <a:r>
              <a:rPr lang="fr-FR" b="1" dirty="0"/>
              <a:t>Déploiement</a:t>
            </a:r>
            <a:endParaRPr lang="fr-FR" sz="2800" b="1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219F58E5-A2AA-F744-989C-CC6A5DA9FA48}"/>
              </a:ext>
            </a:extLst>
          </p:cNvPr>
          <p:cNvGrpSpPr/>
          <p:nvPr/>
        </p:nvGrpSpPr>
        <p:grpSpPr>
          <a:xfrm>
            <a:off x="681524" y="1905004"/>
            <a:ext cx="1958969" cy="724769"/>
            <a:chOff x="224746" y="1913278"/>
            <a:chExt cx="1958969" cy="724769"/>
          </a:xfrm>
        </p:grpSpPr>
        <p:sp>
          <p:nvSpPr>
            <p:cNvPr id="23" name="Flèche : pentagone 22">
              <a:extLst>
                <a:ext uri="{FF2B5EF4-FFF2-40B4-BE49-F238E27FC236}">
                  <a16:creationId xmlns:a16="http://schemas.microsoft.com/office/drawing/2014/main" id="{40137189-AE79-5399-9CE8-3172BD93DE1A}"/>
                </a:ext>
              </a:extLst>
            </p:cNvPr>
            <p:cNvSpPr/>
            <p:nvPr/>
          </p:nvSpPr>
          <p:spPr>
            <a:xfrm>
              <a:off x="267366" y="1913278"/>
              <a:ext cx="1916349" cy="724769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BE519AB6-477D-6683-CACA-CDE805E6826D}"/>
                </a:ext>
              </a:extLst>
            </p:cNvPr>
            <p:cNvSpPr txBox="1"/>
            <p:nvPr/>
          </p:nvSpPr>
          <p:spPr>
            <a:xfrm>
              <a:off x="224746" y="1958490"/>
              <a:ext cx="191634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SFC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Tableau Parallélisme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Tableau mutualisation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8E7E781-C34A-A104-4B3A-A33FCA8D9D8C}"/>
              </a:ext>
            </a:extLst>
          </p:cNvPr>
          <p:cNvGrpSpPr/>
          <p:nvPr/>
        </p:nvGrpSpPr>
        <p:grpSpPr>
          <a:xfrm rot="20043485">
            <a:off x="4681685" y="2306815"/>
            <a:ext cx="1676705" cy="625738"/>
            <a:chOff x="4680421" y="2302193"/>
            <a:chExt cx="1676705" cy="625738"/>
          </a:xfrm>
        </p:grpSpPr>
        <p:sp>
          <p:nvSpPr>
            <p:cNvPr id="31" name="Flèche : pentagone 30">
              <a:extLst>
                <a:ext uri="{FF2B5EF4-FFF2-40B4-BE49-F238E27FC236}">
                  <a16:creationId xmlns:a16="http://schemas.microsoft.com/office/drawing/2014/main" id="{EB437809-B000-AC3F-D1FD-093F2A7DF4D8}"/>
                </a:ext>
              </a:extLst>
            </p:cNvPr>
            <p:cNvSpPr/>
            <p:nvPr/>
          </p:nvSpPr>
          <p:spPr>
            <a:xfrm rot="1573780">
              <a:off x="4768687" y="2302193"/>
              <a:ext cx="1588439" cy="625738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0C11232D-499A-1727-CF12-839C901BD0C9}"/>
                </a:ext>
              </a:extLst>
            </p:cNvPr>
            <p:cNvSpPr txBox="1"/>
            <p:nvPr/>
          </p:nvSpPr>
          <p:spPr>
            <a:xfrm rot="1556515">
              <a:off x="4680421" y="2380029"/>
              <a:ext cx="16133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SFC mutualisée et pré-parallélisée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ADB117E4-6529-A53A-50EF-5FAB358A3ADF}"/>
              </a:ext>
            </a:extLst>
          </p:cNvPr>
          <p:cNvGrpSpPr/>
          <p:nvPr/>
        </p:nvGrpSpPr>
        <p:grpSpPr>
          <a:xfrm rot="358680">
            <a:off x="4652096" y="3122905"/>
            <a:ext cx="1684668" cy="625738"/>
            <a:chOff x="4632317" y="3123212"/>
            <a:chExt cx="1684668" cy="625738"/>
          </a:xfrm>
        </p:grpSpPr>
        <p:sp>
          <p:nvSpPr>
            <p:cNvPr id="36" name="Flèche : pentagone 35">
              <a:extLst>
                <a:ext uri="{FF2B5EF4-FFF2-40B4-BE49-F238E27FC236}">
                  <a16:creationId xmlns:a16="http://schemas.microsoft.com/office/drawing/2014/main" id="{8C49712E-92A1-EE7F-FFB2-C90B2C8E723C}"/>
                </a:ext>
              </a:extLst>
            </p:cNvPr>
            <p:cNvSpPr/>
            <p:nvPr/>
          </p:nvSpPr>
          <p:spPr>
            <a:xfrm rot="21246837">
              <a:off x="4728546" y="3123212"/>
              <a:ext cx="1588439" cy="625738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FF8C51B9-AA5E-C2F0-B4A4-B6E50F482496}"/>
                </a:ext>
              </a:extLst>
            </p:cNvPr>
            <p:cNvSpPr txBox="1"/>
            <p:nvPr/>
          </p:nvSpPr>
          <p:spPr>
            <a:xfrm rot="21241320">
              <a:off x="4632317" y="3207933"/>
              <a:ext cx="150973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Configuration du réseau</a:t>
              </a:r>
            </a:p>
          </p:txBody>
        </p:sp>
      </p:grpSp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10F7323F-A066-CC98-11EB-3564E447B66A}"/>
              </a:ext>
            </a:extLst>
          </p:cNvPr>
          <p:cNvSpPr/>
          <p:nvPr/>
        </p:nvSpPr>
        <p:spPr>
          <a:xfrm rot="17265">
            <a:off x="9430241" y="2693556"/>
            <a:ext cx="1588439" cy="625738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6CE409B-4B43-690A-26AA-41CD0B1145AD}"/>
              </a:ext>
            </a:extLst>
          </p:cNvPr>
          <p:cNvSpPr txBox="1"/>
          <p:nvPr/>
        </p:nvSpPr>
        <p:spPr>
          <a:xfrm>
            <a:off x="9304300" y="2734553"/>
            <a:ext cx="17159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Placement et chaînage optimisé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C83D139-3503-B21A-CD48-D352C086B9B6}"/>
              </a:ext>
            </a:extLst>
          </p:cNvPr>
          <p:cNvSpPr txBox="1"/>
          <p:nvPr/>
        </p:nvSpPr>
        <p:spPr>
          <a:xfrm>
            <a:off x="125490" y="6119535"/>
            <a:ext cx="119410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002060"/>
                </a:solidFill>
              </a:rPr>
              <a:t>[1] H. Magnouche, G. Doyen and C. </a:t>
            </a:r>
            <a:r>
              <a:rPr lang="fr-FR" sz="1100" dirty="0" err="1">
                <a:solidFill>
                  <a:srgbClr val="002060"/>
                </a:solidFill>
              </a:rPr>
              <a:t>Prodhon</a:t>
            </a:r>
            <a:r>
              <a:rPr lang="fr-FR" sz="1100" dirty="0">
                <a:solidFill>
                  <a:srgbClr val="002060"/>
                </a:solidFill>
              </a:rPr>
              <a:t>, "Leveraging Micro-Services for Ultra-Low </a:t>
            </a:r>
            <a:r>
              <a:rPr lang="fr-FR" sz="1100" dirty="0" err="1">
                <a:solidFill>
                  <a:srgbClr val="002060"/>
                </a:solidFill>
              </a:rPr>
              <a:t>Latency</a:t>
            </a:r>
            <a:r>
              <a:rPr lang="fr-FR" sz="1100" dirty="0">
                <a:solidFill>
                  <a:srgbClr val="002060"/>
                </a:solidFill>
              </a:rPr>
              <a:t>: An </a:t>
            </a:r>
            <a:r>
              <a:rPr lang="fr-FR" sz="1100" dirty="0" err="1">
                <a:solidFill>
                  <a:srgbClr val="002060"/>
                </a:solidFill>
              </a:rPr>
              <a:t>optimization</a:t>
            </a:r>
            <a:r>
              <a:rPr lang="fr-FR" sz="1100" dirty="0">
                <a:solidFill>
                  <a:srgbClr val="002060"/>
                </a:solidFill>
              </a:rPr>
              <a:t> Model for Service </a:t>
            </a:r>
            <a:r>
              <a:rPr lang="fr-FR" sz="1100" dirty="0" err="1">
                <a:solidFill>
                  <a:srgbClr val="002060"/>
                </a:solidFill>
              </a:rPr>
              <a:t>Function</a:t>
            </a:r>
            <a:r>
              <a:rPr lang="fr-FR" sz="1100" dirty="0">
                <a:solidFill>
                  <a:srgbClr val="002060"/>
                </a:solidFill>
              </a:rPr>
              <a:t> </a:t>
            </a:r>
            <a:r>
              <a:rPr lang="fr-FR" sz="1100" dirty="0" err="1">
                <a:solidFill>
                  <a:srgbClr val="002060"/>
                </a:solidFill>
              </a:rPr>
              <a:t>Chains</a:t>
            </a:r>
            <a:r>
              <a:rPr lang="fr-FR" sz="1100" dirty="0">
                <a:solidFill>
                  <a:srgbClr val="002060"/>
                </a:solidFill>
              </a:rPr>
              <a:t> Placement," 2022 IEEE 8th International </a:t>
            </a:r>
            <a:r>
              <a:rPr lang="fr-FR" sz="1100" dirty="0" err="1">
                <a:solidFill>
                  <a:srgbClr val="002060"/>
                </a:solidFill>
              </a:rPr>
              <a:t>Conference</a:t>
            </a:r>
            <a:r>
              <a:rPr lang="fr-FR" sz="1100" dirty="0">
                <a:solidFill>
                  <a:srgbClr val="002060"/>
                </a:solidFill>
              </a:rPr>
              <a:t> on Network </a:t>
            </a:r>
            <a:r>
              <a:rPr lang="fr-FR" sz="1100" dirty="0" err="1">
                <a:solidFill>
                  <a:srgbClr val="002060"/>
                </a:solidFill>
              </a:rPr>
              <a:t>Softwarization</a:t>
            </a:r>
            <a:r>
              <a:rPr lang="fr-FR" sz="1100" dirty="0">
                <a:solidFill>
                  <a:srgbClr val="002060"/>
                </a:solidFill>
              </a:rPr>
              <a:t> (</a:t>
            </a:r>
            <a:r>
              <a:rPr lang="fr-FR" sz="1100" dirty="0" err="1">
                <a:solidFill>
                  <a:srgbClr val="002060"/>
                </a:solidFill>
              </a:rPr>
              <a:t>NetSoft</a:t>
            </a:r>
            <a:r>
              <a:rPr lang="fr-FR" sz="1100" dirty="0">
                <a:solidFill>
                  <a:srgbClr val="002060"/>
                </a:solidFill>
              </a:rPr>
              <a:t>), Milan, </a:t>
            </a:r>
            <a:r>
              <a:rPr lang="fr-FR" sz="1100" dirty="0" err="1">
                <a:solidFill>
                  <a:srgbClr val="002060"/>
                </a:solidFill>
              </a:rPr>
              <a:t>Italy</a:t>
            </a:r>
            <a:r>
              <a:rPr lang="fr-FR" sz="1100" dirty="0">
                <a:solidFill>
                  <a:srgbClr val="002060"/>
                </a:solidFill>
              </a:rPr>
              <a:t>, 2022, pp. 198-206, </a:t>
            </a:r>
            <a:r>
              <a:rPr lang="fr-FR" sz="1100" dirty="0" err="1">
                <a:solidFill>
                  <a:srgbClr val="002060"/>
                </a:solidFill>
              </a:rPr>
              <a:t>doi</a:t>
            </a:r>
            <a:r>
              <a:rPr lang="fr-FR" sz="1100" dirty="0">
                <a:solidFill>
                  <a:srgbClr val="002060"/>
                </a:solidFill>
              </a:rPr>
              <a:t>: 10.1109/NetSoft54395.2022.9844040</a:t>
            </a:r>
            <a:r>
              <a:rPr lang="fr-FR" sz="1100" dirty="0"/>
              <a:t>.</a:t>
            </a:r>
          </a:p>
          <a:p>
            <a:r>
              <a:rPr lang="fr-FR" sz="1100" dirty="0">
                <a:solidFill>
                  <a:srgbClr val="002060"/>
                </a:solidFill>
              </a:rPr>
              <a:t>[2] H. Magnouche, G. Doyen and C. </a:t>
            </a:r>
            <a:r>
              <a:rPr lang="fr-FR" sz="1100" dirty="0" err="1">
                <a:solidFill>
                  <a:srgbClr val="002060"/>
                </a:solidFill>
              </a:rPr>
              <a:t>Prodhon</a:t>
            </a:r>
            <a:r>
              <a:rPr lang="fr-FR" sz="1100" dirty="0">
                <a:solidFill>
                  <a:srgbClr val="002060"/>
                </a:solidFill>
              </a:rPr>
              <a:t>, "</a:t>
            </a:r>
            <a:r>
              <a:rPr lang="en-US" sz="1100" dirty="0">
                <a:solidFill>
                  <a:srgbClr val="002060"/>
                </a:solidFill>
              </a:rPr>
              <a:t>A Fair Approach for Micro-Services Function Chains Placement in Ultra-Low Latency Services</a:t>
            </a:r>
            <a:r>
              <a:rPr lang="fr-FR" sz="1100" dirty="0">
                <a:solidFill>
                  <a:srgbClr val="002060"/>
                </a:solidFill>
              </a:rPr>
              <a:t>" 2022 </a:t>
            </a:r>
            <a:r>
              <a:rPr lang="en-US" sz="1100" dirty="0">
                <a:solidFill>
                  <a:srgbClr val="002060"/>
                </a:solidFill>
              </a:rPr>
              <a:t>IEEE Transactions on Network and Service Management (</a:t>
            </a:r>
            <a:r>
              <a:rPr lang="fr-FR" sz="1100" dirty="0">
                <a:solidFill>
                  <a:srgbClr val="002060"/>
                </a:solidFill>
              </a:rPr>
              <a:t>Under </a:t>
            </a:r>
            <a:r>
              <a:rPr lang="fr-FR" sz="1100" dirty="0" err="1">
                <a:solidFill>
                  <a:srgbClr val="002060"/>
                </a:solidFill>
              </a:rPr>
              <a:t>revision</a:t>
            </a:r>
            <a:r>
              <a:rPr lang="fr-FR" sz="1100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957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372" y="163037"/>
            <a:ext cx="9985109" cy="664344"/>
          </a:xfrm>
        </p:spPr>
        <p:txBody>
          <a:bodyPr/>
          <a:lstStyle/>
          <a:p>
            <a:r>
              <a:rPr lang="fr-FR" dirty="0"/>
              <a:t>Limite et problématique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372" y="1253183"/>
            <a:ext cx="10592228" cy="5055585"/>
          </a:xfrm>
        </p:spPr>
        <p:txBody>
          <a:bodyPr/>
          <a:lstStyle/>
          <a:p>
            <a:r>
              <a:rPr lang="fr-FR" sz="2400" dirty="0"/>
              <a:t>Bénéfices</a:t>
            </a:r>
            <a:r>
              <a:rPr lang="en-US" sz="2400" dirty="0"/>
              <a:t> </a:t>
            </a:r>
          </a:p>
          <a:p>
            <a:pPr lvl="1"/>
            <a:r>
              <a:rPr lang="fr-FR" sz="2000" dirty="0"/>
              <a:t>Gain d’espace avec la réduction de la longueur totale des SFC : mutualisation et parallélisme</a:t>
            </a:r>
            <a:endParaRPr lang="en-US" sz="2000" dirty="0"/>
          </a:p>
          <a:p>
            <a:pPr lvl="1"/>
            <a:r>
              <a:rPr lang="fr-FR" sz="2000" dirty="0"/>
              <a:t>Meilleur taux de déploiement comparée à une approche monolithique</a:t>
            </a:r>
          </a:p>
          <a:p>
            <a:pPr lvl="1"/>
            <a:r>
              <a:rPr lang="fr-FR" sz="2000" dirty="0"/>
              <a:t>Latence réduite (</a:t>
            </a:r>
            <a:r>
              <a:rPr lang="fr-FR" sz="2000" dirty="0" err="1"/>
              <a:t>moy</a:t>
            </a:r>
            <a:r>
              <a:rPr lang="fr-FR" sz="2000" dirty="0"/>
              <a:t> 30%) comparée à une approche monolithique</a:t>
            </a:r>
          </a:p>
          <a:p>
            <a:pPr marL="144657" marR="0" lvl="0" indent="-14465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44657" marR="0" lvl="0" indent="-14465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Limite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2617" marR="0" lvl="1" indent="-13729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80000"/>
              <a:buFont typeface="Arial" pitchFamily="34" charset="0"/>
              <a:buChar char="•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Temps de calcul </a:t>
            </a:r>
          </a:p>
          <a:p>
            <a:pPr marL="282617" marR="0" lvl="1" indent="-13729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80000"/>
              <a:buFont typeface="Arial" pitchFamily="34" charset="0"/>
              <a:buChar char="•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moyenne 2-3h pour une instance de petite taille</a:t>
            </a:r>
          </a:p>
          <a:p>
            <a:pPr marL="565235" marR="0" lvl="3" indent="-13327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 nœuds </a:t>
            </a:r>
          </a:p>
          <a:p>
            <a:pPr marL="565235" marR="0" lvl="3" indent="-13327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 SFC</a:t>
            </a:r>
          </a:p>
          <a:p>
            <a:pPr marL="565235" marR="0" lvl="3" indent="-13327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pitchFamily="2" charset="2"/>
              <a:buChar char="q"/>
              <a:tabLst/>
              <a:defRPr/>
            </a:pP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44657" marR="0" lvl="0" indent="-14465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Problématique</a:t>
            </a:r>
          </a:p>
          <a:p>
            <a:pPr marL="282617" marR="0" lvl="1" indent="-13729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80000"/>
              <a:buFont typeface="Arial" pitchFamily="34" charset="0"/>
              <a:buChar char="•"/>
              <a:tabLst/>
              <a:defRPr/>
            </a:pPr>
            <a:r>
              <a:rPr kumimoji="0" lang="fr-FR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Développer une méthode qui propose des solutions en un temps acceptable</a:t>
            </a:r>
          </a:p>
          <a:p>
            <a:pPr marL="137960" lvl="1" indent="0">
              <a:buSzPct val="150000"/>
              <a:buNone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indent="-133273">
              <a:buSzPct val="75000"/>
              <a:buFont typeface="Wingdings" pitchFamily="2" charset="2"/>
              <a:buChar char="q"/>
              <a:defRPr/>
            </a:pPr>
            <a:endParaRPr lang="fr-FR" sz="2200" dirty="0">
              <a:latin typeface="Arial"/>
            </a:endParaRPr>
          </a:p>
          <a:p>
            <a:pPr indent="-133273">
              <a:buSzPct val="75000"/>
              <a:buFont typeface="Wingdings" pitchFamily="2" charset="2"/>
              <a:buChar char="q"/>
              <a:defRPr/>
            </a:pPr>
            <a:endParaRPr kumimoji="0" lang="fr-FR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fr-FR" sz="2200" dirty="0"/>
          </a:p>
          <a:p>
            <a:pPr lvl="1"/>
            <a:endParaRPr lang="en-US" sz="2400" dirty="0"/>
          </a:p>
          <a:p>
            <a:pPr lvl="3"/>
            <a:endParaRPr lang="fr-FR" sz="2000" dirty="0"/>
          </a:p>
          <a:p>
            <a:pPr marL="0" indent="0">
              <a:buNone/>
            </a:pPr>
            <a:endParaRPr lang="fr-FR" sz="22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D39F13-13AC-0F01-9EC9-5F42E696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91F2-0F7D-4C84-8049-DD9827954C9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734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695EA-056C-6F91-F015-F4F04D1E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9026FA-D4C1-C1D8-2C18-E96928B3E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chemeClr val="accent3">
                    <a:lumMod val="65000"/>
                  </a:schemeClr>
                </a:solidFill>
              </a:rPr>
              <a:t>Services à très faible latence et approche micro-services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Revue de littérature : heuristiques de placement et de chainage de VNF</a:t>
            </a:r>
          </a:p>
          <a:p>
            <a:endParaRPr lang="fr-FR" dirty="0"/>
          </a:p>
          <a:p>
            <a:r>
              <a:rPr lang="fr-FR" dirty="0">
                <a:solidFill>
                  <a:schemeClr val="accent3">
                    <a:lumMod val="65000"/>
                  </a:schemeClr>
                </a:solidFill>
              </a:rPr>
              <a:t>Présentation de l’heuristique et analyse des résultats de tests </a:t>
            </a:r>
          </a:p>
          <a:p>
            <a:endParaRPr lang="fr-FR" dirty="0">
              <a:solidFill>
                <a:schemeClr val="bg2"/>
              </a:solidFill>
            </a:endParaRPr>
          </a:p>
          <a:p>
            <a:r>
              <a:rPr lang="fr-FR" dirty="0">
                <a:solidFill>
                  <a:schemeClr val="accent3">
                    <a:lumMod val="65000"/>
                  </a:schemeClr>
                </a:solidFill>
              </a:rPr>
              <a:t>Synthèse et travaux futurs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F0F9D2-9902-7F69-EF66-1F77D6ED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91F2-0F7D-4C84-8049-DD9827954C9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166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CE3047-99EF-FC71-6149-D774CA245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2" y="157162"/>
            <a:ext cx="10333084" cy="673262"/>
          </a:xfrm>
        </p:spPr>
        <p:txBody>
          <a:bodyPr/>
          <a:lstStyle/>
          <a:p>
            <a:r>
              <a:rPr lang="fr-FR" dirty="0"/>
              <a:t>Heuristique de placement et de chainage de VNF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029158-0F15-A12F-092C-9A55A075C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2" y="1143581"/>
            <a:ext cx="11270633" cy="4801924"/>
          </a:xfrm>
        </p:spPr>
        <p:txBody>
          <a:bodyPr/>
          <a:lstStyle/>
          <a:p>
            <a:r>
              <a:rPr lang="fr-FR" dirty="0"/>
              <a:t>Dans la littérature il existe un nombre important d’heuristiques permettant la résolution de la problématique de placement et de chainage de VNF[2]</a:t>
            </a:r>
          </a:p>
          <a:p>
            <a:pPr algn="just"/>
            <a:r>
              <a:rPr lang="fr-FR" dirty="0"/>
              <a:t>[3, 4] Proposent des heuristiques se basant sur l’algorithme de </a:t>
            </a:r>
            <a:r>
              <a:rPr lang="fr-FR" i="1" dirty="0"/>
              <a:t>Dijkstra</a:t>
            </a:r>
            <a:endParaRPr lang="fr-FR" dirty="0"/>
          </a:p>
          <a:p>
            <a:pPr lvl="1"/>
            <a:r>
              <a:rPr lang="fr-FR" dirty="0"/>
              <a:t>Calcul du plus court chemin (</a:t>
            </a:r>
            <a:r>
              <a:rPr lang="fr-FR" i="1" dirty="0" err="1"/>
              <a:t>Djikstra</a:t>
            </a:r>
            <a:r>
              <a:rPr lang="fr-FR" dirty="0"/>
              <a:t>) </a:t>
            </a:r>
          </a:p>
          <a:p>
            <a:pPr lvl="1"/>
            <a:r>
              <a:rPr lang="fr-FR" dirty="0"/>
              <a:t>Déploient du maximum de VNF jusqu’à saturation du chemin</a:t>
            </a:r>
          </a:p>
          <a:p>
            <a:pPr lvl="1"/>
            <a:r>
              <a:rPr lang="fr-FR" dirty="0"/>
              <a:t>[3] Suppression des nœuds saturés et re-calcul du plus court chemin </a:t>
            </a:r>
          </a:p>
          <a:p>
            <a:pPr lvl="1"/>
            <a:r>
              <a:rPr lang="fr-FR" dirty="0"/>
              <a:t>[4] Suppression de l’arc avec le plus de latence et re-calcul du plus court chemin</a:t>
            </a:r>
          </a:p>
          <a:p>
            <a:r>
              <a:rPr lang="fr-FR" dirty="0"/>
              <a:t>Le parallélisme n’est pas mis à profit </a:t>
            </a:r>
          </a:p>
          <a:p>
            <a:r>
              <a:rPr lang="fr-FR" dirty="0"/>
              <a:t>Le calcul d’un plus court chemin secondaire n’est pas calculé d’une manière optimale</a:t>
            </a:r>
          </a:p>
          <a:p>
            <a:r>
              <a:rPr lang="fr-FR" dirty="0"/>
              <a:t>[5] Propose une Modélisation de la problématique sous forme de graphe à plusieurs niveaux </a:t>
            </a:r>
          </a:p>
          <a:p>
            <a:pPr lvl="1"/>
            <a:r>
              <a:rPr lang="fr-FR" dirty="0"/>
              <a:t>Chaque niveau représente un déploiement d’une VNF</a:t>
            </a:r>
          </a:p>
          <a:p>
            <a:pPr lvl="1"/>
            <a:r>
              <a:rPr lang="fr-FR" dirty="0"/>
              <a:t>S’inspire de l’algorithme de </a:t>
            </a:r>
            <a:r>
              <a:rPr lang="fr-FR" dirty="0" err="1"/>
              <a:t>Viterbi</a:t>
            </a:r>
            <a:r>
              <a:rPr lang="fr-FR" dirty="0"/>
              <a:t> [6] afin de réaliser le déploiement</a:t>
            </a:r>
          </a:p>
          <a:p>
            <a:r>
              <a:rPr lang="fr-FR" dirty="0"/>
              <a:t>Le parallélisme n’est pas connu avant le déploiement ce qui rend difficile la détermination du nombre de niveaux</a:t>
            </a:r>
          </a:p>
          <a:p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endParaRPr lang="fr-FR" sz="2200" dirty="0"/>
          </a:p>
          <a:p>
            <a:endParaRPr lang="fr-FR" dirty="0"/>
          </a:p>
          <a:p>
            <a:endParaRPr lang="fr-FR" sz="18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95D6F05-83EC-EB4D-BC8D-0818F5494C35}"/>
              </a:ext>
            </a:extLst>
          </p:cNvPr>
          <p:cNvSpPr txBox="1"/>
          <p:nvPr/>
        </p:nvSpPr>
        <p:spPr>
          <a:xfrm>
            <a:off x="0" y="5945505"/>
            <a:ext cx="1189373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rgbClr val="002060"/>
                </a:solidFill>
              </a:rPr>
              <a:t>[2] Jie Sun, Yi Zhang, Feng Liu, </a:t>
            </a:r>
            <a:r>
              <a:rPr lang="fr-FR" sz="900" dirty="0" err="1">
                <a:solidFill>
                  <a:srgbClr val="002060"/>
                </a:solidFill>
              </a:rPr>
              <a:t>Huandong</a:t>
            </a:r>
            <a:r>
              <a:rPr lang="fr-FR" sz="900" dirty="0">
                <a:solidFill>
                  <a:srgbClr val="002060"/>
                </a:solidFill>
              </a:rPr>
              <a:t> Wang, </a:t>
            </a:r>
            <a:r>
              <a:rPr lang="fr-FR" sz="900" dirty="0" err="1">
                <a:solidFill>
                  <a:srgbClr val="002060"/>
                </a:solidFill>
              </a:rPr>
              <a:t>Xiaojian</a:t>
            </a:r>
            <a:r>
              <a:rPr lang="fr-FR" sz="900" dirty="0">
                <a:solidFill>
                  <a:srgbClr val="002060"/>
                </a:solidFill>
              </a:rPr>
              <a:t> Xu, Yong Li, </a:t>
            </a:r>
            <a:r>
              <a:rPr lang="en-US" sz="900" dirty="0">
                <a:solidFill>
                  <a:srgbClr val="002060"/>
                </a:solidFill>
              </a:rPr>
              <a:t>“A survey on the placement of virtual network functions”, Journal of Network and Computer Applications, Volume 202, 2022 </a:t>
            </a:r>
          </a:p>
          <a:p>
            <a:r>
              <a:rPr lang="fr-FR" sz="900" dirty="0">
                <a:solidFill>
                  <a:srgbClr val="002060"/>
                </a:solidFill>
              </a:rPr>
              <a:t>[3] A. </a:t>
            </a:r>
            <a:r>
              <a:rPr lang="fr-FR" sz="900" dirty="0" err="1">
                <a:solidFill>
                  <a:srgbClr val="002060"/>
                </a:solidFill>
              </a:rPr>
              <a:t>Hirwe</a:t>
            </a:r>
            <a:r>
              <a:rPr lang="fr-FR" sz="900" dirty="0">
                <a:solidFill>
                  <a:srgbClr val="002060"/>
                </a:solidFill>
              </a:rPr>
              <a:t> and K. </a:t>
            </a:r>
            <a:r>
              <a:rPr lang="fr-FR" sz="900" dirty="0" err="1">
                <a:solidFill>
                  <a:srgbClr val="002060"/>
                </a:solidFill>
              </a:rPr>
              <a:t>Kataoka</a:t>
            </a:r>
            <a:r>
              <a:rPr lang="fr-FR" sz="900" dirty="0">
                <a:solidFill>
                  <a:srgbClr val="002060"/>
                </a:solidFill>
              </a:rPr>
              <a:t>, "</a:t>
            </a:r>
            <a:r>
              <a:rPr lang="fr-FR" sz="900" dirty="0" err="1">
                <a:solidFill>
                  <a:srgbClr val="002060"/>
                </a:solidFill>
              </a:rPr>
              <a:t>LightChain</a:t>
            </a:r>
            <a:r>
              <a:rPr lang="fr-FR" sz="900" dirty="0">
                <a:solidFill>
                  <a:srgbClr val="002060"/>
                </a:solidFill>
              </a:rPr>
              <a:t>: A </a:t>
            </a:r>
            <a:r>
              <a:rPr lang="fr-FR" sz="900" dirty="0" err="1">
                <a:solidFill>
                  <a:srgbClr val="002060"/>
                </a:solidFill>
              </a:rPr>
              <a:t>lightweight</a:t>
            </a:r>
            <a:r>
              <a:rPr lang="fr-FR" sz="900" dirty="0">
                <a:solidFill>
                  <a:srgbClr val="002060"/>
                </a:solidFill>
              </a:rPr>
              <a:t> optimisation of VNF placement for service </a:t>
            </a:r>
            <a:r>
              <a:rPr lang="fr-FR" sz="900" dirty="0" err="1">
                <a:solidFill>
                  <a:srgbClr val="002060"/>
                </a:solidFill>
              </a:rPr>
              <a:t>chaining</a:t>
            </a:r>
            <a:r>
              <a:rPr lang="fr-FR" sz="900" dirty="0">
                <a:solidFill>
                  <a:srgbClr val="002060"/>
                </a:solidFill>
              </a:rPr>
              <a:t> in NFV," 2016 IEEE </a:t>
            </a:r>
            <a:r>
              <a:rPr lang="fr-FR" sz="900" dirty="0" err="1">
                <a:solidFill>
                  <a:srgbClr val="002060"/>
                </a:solidFill>
              </a:rPr>
              <a:t>NetSoft</a:t>
            </a:r>
            <a:r>
              <a:rPr lang="fr-FR" sz="900" dirty="0">
                <a:solidFill>
                  <a:srgbClr val="002060"/>
                </a:solidFill>
              </a:rPr>
              <a:t> </a:t>
            </a:r>
            <a:r>
              <a:rPr lang="fr-FR" sz="900" dirty="0" err="1">
                <a:solidFill>
                  <a:srgbClr val="002060"/>
                </a:solidFill>
              </a:rPr>
              <a:t>Conference</a:t>
            </a:r>
            <a:r>
              <a:rPr lang="fr-FR" sz="900" dirty="0">
                <a:solidFill>
                  <a:srgbClr val="002060"/>
                </a:solidFill>
              </a:rPr>
              <a:t> and Workshops (</a:t>
            </a:r>
            <a:r>
              <a:rPr lang="fr-FR" sz="900" dirty="0" err="1">
                <a:solidFill>
                  <a:srgbClr val="002060"/>
                </a:solidFill>
              </a:rPr>
              <a:t>NetSoft</a:t>
            </a:r>
            <a:r>
              <a:rPr lang="fr-FR" sz="900" dirty="0">
                <a:solidFill>
                  <a:srgbClr val="002060"/>
                </a:solidFill>
              </a:rPr>
              <a:t>), 2016, pp. 33-37</a:t>
            </a:r>
          </a:p>
          <a:p>
            <a:r>
              <a:rPr lang="fr-FR" sz="900" dirty="0">
                <a:solidFill>
                  <a:srgbClr val="002060"/>
                </a:solidFill>
              </a:rPr>
              <a:t>[4] : </a:t>
            </a:r>
            <a:r>
              <a:rPr lang="fr-FR" sz="900" dirty="0" err="1">
                <a:solidFill>
                  <a:srgbClr val="002060"/>
                </a:solidFill>
              </a:rPr>
              <a:t>Gadre</a:t>
            </a:r>
            <a:r>
              <a:rPr lang="fr-FR" sz="900" dirty="0">
                <a:solidFill>
                  <a:srgbClr val="002060"/>
                </a:solidFill>
              </a:rPr>
              <a:t>, Akshay &amp; </a:t>
            </a:r>
            <a:r>
              <a:rPr lang="fr-FR" sz="900" dirty="0" err="1">
                <a:solidFill>
                  <a:srgbClr val="002060"/>
                </a:solidFill>
              </a:rPr>
              <a:t>Anbiah</a:t>
            </a:r>
            <a:r>
              <a:rPr lang="fr-FR" sz="900" dirty="0">
                <a:solidFill>
                  <a:srgbClr val="002060"/>
                </a:solidFill>
              </a:rPr>
              <a:t>, </a:t>
            </a:r>
            <a:r>
              <a:rPr lang="fr-FR" sz="900" dirty="0" err="1">
                <a:solidFill>
                  <a:srgbClr val="002060"/>
                </a:solidFill>
              </a:rPr>
              <a:t>Anix</a:t>
            </a:r>
            <a:r>
              <a:rPr lang="fr-FR" sz="900" dirty="0">
                <a:solidFill>
                  <a:srgbClr val="002060"/>
                </a:solidFill>
              </a:rPr>
              <a:t> &amp; </a:t>
            </a:r>
            <a:r>
              <a:rPr lang="fr-FR" sz="900" dirty="0" err="1">
                <a:solidFill>
                  <a:srgbClr val="002060"/>
                </a:solidFill>
              </a:rPr>
              <a:t>Sivalingam</a:t>
            </a:r>
            <a:r>
              <a:rPr lang="fr-FR" sz="900" dirty="0">
                <a:solidFill>
                  <a:srgbClr val="002060"/>
                </a:solidFill>
              </a:rPr>
              <a:t>, Krishna. (2018). </a:t>
            </a:r>
            <a:r>
              <a:rPr lang="fr-FR" sz="900" dirty="0" err="1">
                <a:solidFill>
                  <a:srgbClr val="002060"/>
                </a:solidFill>
              </a:rPr>
              <a:t>Centralized</a:t>
            </a:r>
            <a:r>
              <a:rPr lang="fr-FR" sz="900" dirty="0">
                <a:solidFill>
                  <a:srgbClr val="002060"/>
                </a:solidFill>
              </a:rPr>
              <a:t> </a:t>
            </a:r>
            <a:r>
              <a:rPr lang="fr-FR" sz="900" dirty="0" err="1">
                <a:solidFill>
                  <a:srgbClr val="002060"/>
                </a:solidFill>
              </a:rPr>
              <a:t>approaches</a:t>
            </a:r>
            <a:r>
              <a:rPr lang="fr-FR" sz="900" dirty="0">
                <a:solidFill>
                  <a:srgbClr val="002060"/>
                </a:solidFill>
              </a:rPr>
              <a:t> for </a:t>
            </a:r>
            <a:r>
              <a:rPr lang="fr-FR" sz="900" dirty="0" err="1">
                <a:solidFill>
                  <a:srgbClr val="002060"/>
                </a:solidFill>
              </a:rPr>
              <a:t>virtual</a:t>
            </a:r>
            <a:r>
              <a:rPr lang="fr-FR" sz="900" dirty="0">
                <a:solidFill>
                  <a:srgbClr val="002060"/>
                </a:solidFill>
              </a:rPr>
              <a:t> network </a:t>
            </a:r>
            <a:r>
              <a:rPr lang="fr-FR" sz="900" dirty="0" err="1">
                <a:solidFill>
                  <a:srgbClr val="002060"/>
                </a:solidFill>
              </a:rPr>
              <a:t>function</a:t>
            </a:r>
            <a:r>
              <a:rPr lang="fr-FR" sz="900" dirty="0">
                <a:solidFill>
                  <a:srgbClr val="002060"/>
                </a:solidFill>
              </a:rPr>
              <a:t> placement in SDN-</a:t>
            </a:r>
            <a:r>
              <a:rPr lang="fr-FR" sz="900" dirty="0" err="1">
                <a:solidFill>
                  <a:srgbClr val="002060"/>
                </a:solidFill>
              </a:rPr>
              <a:t>enabled</a:t>
            </a:r>
            <a:r>
              <a:rPr lang="fr-FR" sz="900" dirty="0">
                <a:solidFill>
                  <a:srgbClr val="002060"/>
                </a:solidFill>
              </a:rPr>
              <a:t> networks. EURASIP Journal on Wireless Communications and Networking. 2018</a:t>
            </a:r>
          </a:p>
          <a:p>
            <a:r>
              <a:rPr lang="fr-FR" sz="900" dirty="0">
                <a:solidFill>
                  <a:srgbClr val="002060"/>
                </a:solidFill>
              </a:rPr>
              <a:t>[5] F. Bari, S. R. Chowdhury, R. Ahmed, R. </a:t>
            </a:r>
            <a:r>
              <a:rPr lang="fr-FR" sz="900" dirty="0" err="1">
                <a:solidFill>
                  <a:srgbClr val="002060"/>
                </a:solidFill>
              </a:rPr>
              <a:t>Boutaba</a:t>
            </a:r>
            <a:r>
              <a:rPr lang="fr-FR" sz="900" dirty="0">
                <a:solidFill>
                  <a:srgbClr val="002060"/>
                </a:solidFill>
              </a:rPr>
              <a:t> and O. C. M. B. Duarte, "</a:t>
            </a:r>
            <a:r>
              <a:rPr lang="fr-FR" sz="900" dirty="0" err="1">
                <a:solidFill>
                  <a:srgbClr val="002060"/>
                </a:solidFill>
              </a:rPr>
              <a:t>Orchestrating</a:t>
            </a:r>
            <a:r>
              <a:rPr lang="fr-FR" sz="900" dirty="0">
                <a:solidFill>
                  <a:srgbClr val="002060"/>
                </a:solidFill>
              </a:rPr>
              <a:t> </a:t>
            </a:r>
            <a:r>
              <a:rPr lang="fr-FR" sz="900" dirty="0" err="1">
                <a:solidFill>
                  <a:srgbClr val="002060"/>
                </a:solidFill>
              </a:rPr>
              <a:t>Virtualized</a:t>
            </a:r>
            <a:r>
              <a:rPr lang="fr-FR" sz="900" dirty="0">
                <a:solidFill>
                  <a:srgbClr val="002060"/>
                </a:solidFill>
              </a:rPr>
              <a:t> Network </a:t>
            </a:r>
            <a:r>
              <a:rPr lang="fr-FR" sz="900" dirty="0" err="1">
                <a:solidFill>
                  <a:srgbClr val="002060"/>
                </a:solidFill>
              </a:rPr>
              <a:t>Functions</a:t>
            </a:r>
            <a:r>
              <a:rPr lang="fr-FR" sz="900" dirty="0">
                <a:solidFill>
                  <a:srgbClr val="002060"/>
                </a:solidFill>
              </a:rPr>
              <a:t>," in IEEE Transactions on Network and Service Management, vol. 13, no. 4, pp. 725-739, </a:t>
            </a:r>
            <a:r>
              <a:rPr lang="fr-FR" sz="900" dirty="0" err="1">
                <a:solidFill>
                  <a:srgbClr val="002060"/>
                </a:solidFill>
              </a:rPr>
              <a:t>Dec</a:t>
            </a:r>
            <a:r>
              <a:rPr lang="fr-FR" sz="900" dirty="0">
                <a:solidFill>
                  <a:srgbClr val="002060"/>
                </a:solidFill>
              </a:rPr>
              <a:t>. 2016</a:t>
            </a:r>
          </a:p>
          <a:p>
            <a:r>
              <a:rPr lang="fr-FR" sz="900" dirty="0">
                <a:solidFill>
                  <a:srgbClr val="002060"/>
                </a:solidFill>
              </a:rPr>
              <a:t>[6] </a:t>
            </a:r>
            <a:r>
              <a:rPr lang="en-US" sz="900" dirty="0">
                <a:solidFill>
                  <a:srgbClr val="002060"/>
                </a:solidFill>
              </a:rPr>
              <a:t>G. D. Forney, "The </a:t>
            </a:r>
            <a:r>
              <a:rPr lang="en-US" sz="900" dirty="0" err="1">
                <a:solidFill>
                  <a:srgbClr val="002060"/>
                </a:solidFill>
              </a:rPr>
              <a:t>viterbi</a:t>
            </a:r>
            <a:r>
              <a:rPr lang="en-US" sz="900" dirty="0">
                <a:solidFill>
                  <a:srgbClr val="002060"/>
                </a:solidFill>
              </a:rPr>
              <a:t> algorithm," in Proceedings of the IEEE, vol. 61, no. 3, pp. 268-278, March 1973</a:t>
            </a:r>
            <a:r>
              <a:rPr lang="fr-FR" sz="9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D2045F-2C68-9A2C-07BB-89806D3E1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91F2-0F7D-4C84-8049-DD9827954C9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468984"/>
      </p:ext>
    </p:extLst>
  </p:cSld>
  <p:clrMapOvr>
    <a:masterClrMapping/>
  </p:clrMapOvr>
</p:sld>
</file>

<file path=ppt/theme/theme1.xml><?xml version="1.0" encoding="utf-8"?>
<a:theme xmlns:a="http://schemas.openxmlformats.org/drawingml/2006/main" name="Doctor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15C5F37-75DB-447A-BB02-E7FA057E06EA}">
  <we:reference id="4b785c87-866c-4bad-85d8-5d1ae467ac9a" version="3.3.0.0" store="EXCatalog" storeType="EXCatalog"/>
  <we:alternateReferences>
    <we:reference id="WA104381909" version="3.3.0.0" store="fr-FR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différentes approches</Template>
  <TotalTime>12379</TotalTime>
  <Words>3467</Words>
  <Application>Microsoft Office PowerPoint</Application>
  <PresentationFormat>Grand écran</PresentationFormat>
  <Paragraphs>648</Paragraphs>
  <Slides>32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Garamond</vt:lpstr>
      <vt:lpstr>Wingdings</vt:lpstr>
      <vt:lpstr>Doctor</vt:lpstr>
      <vt:lpstr>Thème Office</vt:lpstr>
      <vt:lpstr>Heuristique de Placement et Chainage de Fonction de Services décomposées en micro-services</vt:lpstr>
      <vt:lpstr>Sommaire </vt:lpstr>
      <vt:lpstr>Sommaire </vt:lpstr>
      <vt:lpstr>Services à très faible latence et approche micro-services</vt:lpstr>
      <vt:lpstr>Services à très faible latence et approche micro-services</vt:lpstr>
      <vt:lpstr>Notre approche exacte de placement et de chainage</vt:lpstr>
      <vt:lpstr>Limite et problématique </vt:lpstr>
      <vt:lpstr>Sommaire </vt:lpstr>
      <vt:lpstr>Heuristique de placement et de chainage de VNF</vt:lpstr>
      <vt:lpstr>Synthèse de la revue de littérature</vt:lpstr>
      <vt:lpstr>Sommaire </vt:lpstr>
      <vt:lpstr>Heuristique proposée </vt:lpstr>
      <vt:lpstr>Présentation de l’heuristique</vt:lpstr>
      <vt:lpstr>Paramètres d’évaluation</vt:lpstr>
      <vt:lpstr>Analyse des résultats </vt:lpstr>
      <vt:lpstr>Modification 1 : Parallélisme durant le déploiement</vt:lpstr>
      <vt:lpstr>Modification 1 : Parallélisme durant le déploiement</vt:lpstr>
      <vt:lpstr>Modification 1 : Parallélisme durant le déploiement</vt:lpstr>
      <vt:lpstr>Modification 1 : Parallélisme durant le déploiement</vt:lpstr>
      <vt:lpstr>Modification 2 : Ordre de traitement </vt:lpstr>
      <vt:lpstr>Modification 2 : Ordre de traitement </vt:lpstr>
      <vt:lpstr>Paramètres d’évaluation</vt:lpstr>
      <vt:lpstr>Analyse des résultats : temps d’exécution et gap d’optimalité</vt:lpstr>
      <vt:lpstr>Analyse des résultats : qualité de la solution</vt:lpstr>
      <vt:lpstr>Synthèse des résultats</vt:lpstr>
      <vt:lpstr>Présentation PowerPoint</vt:lpstr>
      <vt:lpstr>References </vt:lpstr>
      <vt:lpstr>Annex 1 : SFC used in evaluation </vt:lpstr>
      <vt:lpstr>Annexe 2 : algorithme de déploiement de micro-services : parallélisme</vt:lpstr>
      <vt:lpstr>Annexe 3 : Heuristique V1 vs V2 vs Cplex en terme de nombre de parallélisme</vt:lpstr>
      <vt:lpstr>Annexe 4 : gap de latence Micro-services vs Monolithique</vt:lpstr>
      <vt:lpstr>Annexe 5 : Analyse de convergence </vt:lpstr>
    </vt:vector>
  </TitlesOfParts>
  <Company>UTT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hichem magnouche</dc:creator>
  <cp:lastModifiedBy>Hichem Magnouche</cp:lastModifiedBy>
  <cp:revision>464</cp:revision>
  <dcterms:created xsi:type="dcterms:W3CDTF">2022-06-08T07:56:51Z</dcterms:created>
  <dcterms:modified xsi:type="dcterms:W3CDTF">2023-02-23T12:58:22Z</dcterms:modified>
</cp:coreProperties>
</file>