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3" r:id="rId3"/>
    <p:sldId id="381" r:id="rId4"/>
    <p:sldId id="331" r:id="rId5"/>
    <p:sldId id="332" r:id="rId6"/>
    <p:sldId id="278" r:id="rId7"/>
    <p:sldId id="382" r:id="rId8"/>
    <p:sldId id="282" r:id="rId9"/>
    <p:sldId id="330" r:id="rId10"/>
    <p:sldId id="347" r:id="rId11"/>
    <p:sldId id="383" r:id="rId12"/>
    <p:sldId id="390" r:id="rId13"/>
    <p:sldId id="377" r:id="rId14"/>
    <p:sldId id="360" r:id="rId15"/>
    <p:sldId id="386" r:id="rId16"/>
    <p:sldId id="378" r:id="rId17"/>
    <p:sldId id="384" r:id="rId18"/>
    <p:sldId id="392" r:id="rId19"/>
    <p:sldId id="274" r:id="rId20"/>
    <p:sldId id="369" r:id="rId21"/>
    <p:sldId id="393" r:id="rId22"/>
    <p:sldId id="395" r:id="rId23"/>
    <p:sldId id="394" r:id="rId24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chem Magnouche" initials="HM" lastIdx="1" clrIdx="0">
    <p:extLst>
      <p:ext uri="{19B8F6BF-5375-455C-9EA6-DF929625EA0E}">
        <p15:presenceInfo xmlns:p15="http://schemas.microsoft.com/office/powerpoint/2012/main" userId="S::hichem.magnouche@utt.fr::dc55601a-d75c-480c-9631-bc980b73c12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36" autoAdjust="0"/>
    <p:restoredTop sz="89070" autoAdjust="0"/>
  </p:normalViewPr>
  <p:slideViewPr>
    <p:cSldViewPr>
      <p:cViewPr varScale="1">
        <p:scale>
          <a:sx n="102" d="100"/>
          <a:sy n="102" d="100"/>
        </p:scale>
        <p:origin x="1998" y="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575CAD-92EB-4E7C-9C5B-5DE716433110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19C81C-0133-408F-B3B2-466B5EF5DA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590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43777-5314-4C97-8A87-6E5EEAFCA96B}" type="datetimeFigureOut">
              <a:rPr lang="fr-FR" smtClean="0"/>
              <a:t>08/07/2021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A6E7AD-DFA5-49A9-96AB-4068CBB64FA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88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90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990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787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498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289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69583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892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b="1" kern="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endParaRPr lang="fr-FR" sz="1800" b="1" kern="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A6E7AD-DFA5-49A9-96AB-4068CBB64FA1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0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53568" y="1937103"/>
            <a:ext cx="8122888" cy="1368152"/>
          </a:xfrm>
        </p:spPr>
        <p:txBody>
          <a:bodyPr/>
          <a:lstStyle>
            <a:lvl1pPr algn="ctr">
              <a:defRPr sz="5000">
                <a:solidFill>
                  <a:srgbClr val="990000"/>
                </a:solidFill>
              </a:defRPr>
            </a:lvl1pPr>
          </a:lstStyle>
          <a:p>
            <a:r>
              <a:rPr lang="en-US" altLang="en-US" dirty="0"/>
              <a:t>Click to edit Master title style</a:t>
            </a:r>
            <a:endParaRPr lang="fr-FR" altLang="en-US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612775" y="3717032"/>
            <a:ext cx="7848124" cy="115212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800"/>
            </a:lvl1pPr>
          </a:lstStyle>
          <a:p>
            <a:r>
              <a:rPr lang="en-US" altLang="en-US" dirty="0"/>
              <a:t>Author - Affiliation</a:t>
            </a:r>
          </a:p>
          <a:p>
            <a:r>
              <a:rPr lang="en-US" altLang="en-US" dirty="0"/>
              <a:t>Date</a:t>
            </a:r>
          </a:p>
        </p:txBody>
      </p:sp>
      <p:sp>
        <p:nvSpPr>
          <p:cNvPr id="36" name="AutoShape 4" descr="Retour à la page d'accueil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37" name="AutoShape 6" descr="data:image/jpeg;base64,/9j/4AAQSkZJRgABAQAAAQABAAD/2wCEAAkGBxQTEBUTExQVFRQWFxoYGRgVFxgaFRUWGBcYGRcWFRoYHDQgGBolHBgaITEhJSkrLi4uGCAzODYtNyktLisBCgoKDg0OGhAQGywkICYsNCwwLCwsLCwsLDQsLDQ0LCwsLDQsLCwsLzQsLCwsLCwsLCwsLCwsLCwsLCwsLCwsLP/AABEIAJMBVwMBIgACEQEDEQH/xAAcAAEAAgIDAQAAAAAAAAAAAAAABgcEBQIDCAH/xABQEAABAwICBgUGCQcKBQUAAAABAAIDBBESIQUGEzFBUQciYXGBMkJykaGxFCM0UnOywcLRJDM1YqKztBUlQ1NjhJKT0uEIFlRkg3SCo+Lw/8QAGgEAAgMBAQAAAAAAAAAAAAAAAAQBAgUDBv/EADMRAAIBAgQEAwYFBQAAAAAAAAABAgMRBBIhMTNBcbEyUWETIoGh0eEFQpHw8RQjQ1LB/9oADAMBAAIRAxEAPwC8UXVUVLGYcbg3E4MF+LnGzWjtJXagAiIgAiIgAi66mcMY57r4Wgk2BcbDM2DQSe4BYFDrBTzU5qYpNpC293Ma8kYd4LQMV+NrbiDuU5W1ci5s0XXBMHtDm3s4XFwWmx5hwuO4hci4XAuLncOJtvsoJOSLE0ZpOKoYZIXh7A5zLi9sTDhcM+RCy1LVtGARFh6U0nFTx7SZ4jZcDEb2BOQvYZXOXeQhK+iAzERFABFiUek4pXyMjeHPidhkbndjjmAbjiM1lqWrAEWJQ6TimdI2N4c6J2B4zBY/5puN6y0NWAItPLrPTNndTl7tsxuNzBFKSGC13khlsGY627NbGirI5o2yRPbJG4Xa5hDmuG7IjI5ocWt0RdHeiLDm0nEydkDngSyAljTe7w0XdhNrGwGfhzQlckzERFABedNP0Gk/hlRs4q8s28uEsZUFhbtHYS0gWLbWsRlZei1h0uk4pJZYWPBkhw7RmeJmMEtvfmBcJihWdK7Suc6kM6tc86voNLtFyzSIHYKjL1bgtSNO1X/U1H+dJ/qXqxee+mPRbYdJuLG4RNG2U23YyXNfbtJbiPa6/FaGGxKqyyuKFa1JwjdNkY/l+r/6qp/z5f8AUvh07VHfU1B/80n+pa9Z2gqQTVVPE6+GSaKM234XyNabcsinXGKV7CylJu1z4/TFQd9RMe+V/wCK4x1szzZskrz2Pe4+wr0vorVOipwNjTRNIyxFodJ4vddx9a3LQBu9iznj48ojiwz5yPKZoqlw/NzkehIR7l0T0UjBd8cjRzcxwHtC9aL4VVfiL/1+YPCLzPJEFS5vkPc30XEe5bag1troTeOrnHY55e3/AAyXb7Ffusuo1HWNO0iDJOEsYDZAeZtk/ucCqD1t1ZmoKgwy5g3McgHVlbzHIjK7eB5gglqjiKdfRrXyZxqUp09U9CZ6C6Y6hhAqomTM4uj6ko5m18Dj2dXvVsau6x09bHtKeQOtbE05PYTwe05jcc9xtkSvLKztDaWmpZmzQPLJG8eDhxa8ec08vtAKrWwMJK8dH8iaeJktJanq5FpdT9YWV1IyoYLE9V7L3wSC2JvaMwQeIIK3SxpRcXZj6d1dBERQSQLpQa6WB4j2m0pcFRGWskczatdfrFrSA5sYcbOP9I0rP0hrG99LQ1EBwRVEsQmfYOMLHg3Gdw34zCwuIIF+4qRRaPa3a2LvjXYnXN88IblcZDC1otuyUW0pqa1lPT09KaiOKKYyAwyjaxEseLt2rrFpLzfMnM2GZTEJwaUXy+mvz2KNPcwI9ZatscTX4y6eufAx+CMOdTxkkSRggNxPAtd2W8jgsiq0pXNmoIZHGB001RG/qwuL4mAuhkyuGyYQDkbYr5WyWwpNVTLA6KrlnlDZmywPkc0VETmNFnB8WV8WK2/IrayauwufBI7aOfTuc9jnSPJxPycXXPWuMrHIDIWClzpp7Lny9NAsyI6P1sqDDDE94MsmkH0hmLWg7ONxOLCBg2hADRlbO9slsK7SlXFU0tG9+J0zql5kibHtHQx3MLAJQI8dnAuNvMy33WzfqXSmB0GF+F03wgO2jtoycm+1jfe7HX5ZZnmu+t1XhlEON0u0gcXRyiR22DnCz+vxDgAC3dYDLJDnTvt58v0/gLSMzQMs7qaJ1SwRzlg2jAQQH7jYtJFjv3neqxqYXaHLamME0FXC1szGi4gmMfVkaOAJv6yPmBWvFTBsezaXAAWviJf3lzrku43OaxZtDRPpTSyNL4THsyHkkllrDrb7jKzt9wDe+apTqqLd9nuv38glG5G9cNNzwCfZzMaYqUTMYwB0mJrjidOHMIbEQGtFnNJ69rkZYNNUSTaegJle1p0aJgxuDCDJKA9gxNPVOFpJ8q7RnbJSPSmqFPPJLI/aAzRCGQMkc1r2DyS4A5kermCuyLVeBs8U42gkihEAO0d1omnE1r/nWdn28bjJXjUgo+tvL0Bp3Ihq9rNUOio4i8Y6isnY6QMjBEcONxADWhuNxAzt87jmOMut1U4RtbJhczTBoHuwMO1iBNnOGHqutYHDbjzyl9LqnTxxMjYHNEcpmY7ES9kpvdzS6++5uDcdY5I/VKmLI2lrvipzUghxDjUFxcZXkeUbk5HLO1rAAT7Sle9v3r9iMsrEf0fp6pENWH1DCaeuEIlla1r3Q4oyWhsTML5iHFrQGZkjJaTWnTEs+jNIxynFsKyONji0NeWbaJwDw0AXF7XAGVr55qa1OpVK9sgIkBkqBUlwkdibO29pGHzcjawysvkupNK6OeNwkLKiRskg2r83ttY4r4hmATnvHgpjVpp3tzT26fcHGT0NbNp2rkq6plMwvFNLBGI/ig17XYXTPkc8hwOBxw4cuoN97LYa96Ylp46dkLsElTVQ04ksHGMSE4ngOFi6wyBFs+xZr9WoTUuqRtGyPa1smCRzWTBnkGVrTZxAy7sjcEhZWmdERVMYjlBIa9sjS0lrmSMN2vY4ZhwP2rlnhmWmn7/6Ws7Fdu0tJRHTErXY5RNTMa94b5T2MYJHgWbkDe2QJHC6nmgZKkumbOxwY17di95ixyMLGl2MRHCCH4huGVu0rHOp9KWVLXNe8VVttjke7EWjquFz1SN9xbhyC2ei9HNgZhDpH7hile57iALAXP2dp3klTUqRktFr9l9GRFNED0ZWPhfpV7JI4yK6MF0l/IOAPDAGnFIW3DRY3cRkVI9UNLSzS1kUhLhBPgY5zQ15Y5geA8NAFxewyGVr5rnVamUsglBEgMszZ3OEjg4TM8l7PmnhYZLP0ToKKnkmfHjxTODn4nuddwFrjEd5UznBp+f8fcEmivtYtKS0unKqeGITOj0biLC7D1drFifuN8O8jK4Bz55WjKptBoigjpJHS/CqiKMS2aHDbOLpMLXkta8BpYGuJs7fuKmjdXYRVurLO27mbMkuJaY8upg8m2QO7gsJmpNIKZ1K1r2wmQSgCR94pAbh0Lr3jz4DLfzN7+2g0k/T42+nz5kZWak6frG1FJSTNMLqioqQJDsi800DccZs0lge/E1py812QuCMLSdNU/yjoqOaZvwjZ1rTNG0bsAwva1ww48GG9xhxXyIyUr0hqvDNGxkhlLo3iRku0dtmyDLEH35ZW3bssgux+rsJmgmO0MlOHiNxkcSNoLPLrnrEjne1ha1lVVYLVLk+XX6k5WQrQOudTNT6MY4kzVT6gSSRtjDiymDjZof1A53Uv2B1rEi2XNpXSJqNHU8jxTS1MdU2UYYpA10TSYpRa4xEWdhxYb5WyIO9ZqTStp4oGCRjYZNrE5sjtpG83uWvJvY3NwbjPuWc/V6EzQTnGZKcPEbi9xttBaQuuesXDnfsspdSne6Xny627r9CMsrbkfbpCtkqJqOOZjZ6alidtDGA2eofm5zwQcMWQFmi/Xd2AR7SlXPDWacnhl2T4Y6N+TGuDyIPJOMGzTne2e7MWzn9fq5DLUtqTtGTNbsy6KRzC+O98D8JzF8+fauqp1SpnuqS5r71bWNms9wD2xizALHq2GWVkQqwXLl5eqv2JcWaGs1irJaiWKlYS+GlilawCLDJNL1rSGVwIjwjD1SD1nZ7rRHp6b8dSOIsTHID2Wcw2/aKs6bVaB0rJQZWSMi2OKOR7C+IbmSFpubHO+R7VW/T82z6L0Zh6jCuuFlF1o5V59jlWT9m7lTLeajxYtJ0g/7iM/4Xh32LRqS9G7b6WpPpPcxxWrVdoS6MQp6yR6XREXmzXCIvgCAPqjPSHq4K2hkYBeVgMkR442jye5w6viDwCkyK0JOMlJENJqzPIYKLda60Gw0jVRDcJnEDk15xtHg1wC0q9JGWZJoyJKzaLO6CtLFlVLTE9SWPGOySMgZDta439AK7l5o6NqjZ6WpHc5MP+YxzPvL0usfHxtVv5o0MNK8AiIkRgIiIAIiIAIiEoAIselro5L4Hh1t9u1ZCGrAEREAEREAFE9ZKWufUfkznNjwDc9rRiub5Xvy4KWIrwnld7ENXKz0mdJQNxyPkDN2IPa4C+69t3jzWr/5iqv6+T1q2a6mEsT43bntLfWLKkrc96fw8lUTukc5KxJ9XtbZY5ht5HPidk7FmWcnDu4jl3BWY1wIuMwdxG4hUYp1qFrBupZD9ET+7P2erkqYmhpmiTCXJk6RESB0CIiAC0utEdUY2fBSQ/F1rFo6tj8/LfZbpFaMsruDK8mOl2AuO0sPm7Fx9Tbk+paj/AJrrP68/4I/9KtpVZr3RiOtdhFhI0SeJJDvWWk+KcoVI1HZxX6HOSa5nKg0tpGocWxPe8jM2EYA5XJAA9fBZ0+jNKlvlyX5Nma0+wge1b3o8hAo8XF73E+HV+6pMqVK2WTUYrT0JUbo+AKnv+IDy6Lun98CuJU7/AMQHl0XdP74FGC48fj2KV+GypVKejAfzvSem/wBkUhUWUq6LB/PFJ6Un7iQrZrcOXR9jPpeNdT0kiIvOGsEREAEREAeculpttMVPbsj/APBGPsUQUm6SqwS6WqntNwHhnjHGyN37TSoyvR0VanHouxk1fG+pvtQ4Mek6Rv8Absd/gOP7q9PKhehPRBl0gZyOpTsJv/aSAsaO3q7Q+AV9LL/EJXqJeSHcKrQuEREgMhERABERABanWas2cBA8p/VHd5x9WXiFtlCdZ6zHOWjyWdXx8725eC60Y5pEN6HToGr2c7SfJPVPcePgbFTxVkp9oSs2sDXHyh1XekOPjkfFdMRH8xEWZ6IiWLBERABERABU62lD63ZG4Dpyw23gGSxsriVU0rf51t/3TvZIU3hXbN0KT5Gt0vo19PK6J+8bjwc07nDsPvuFiNcQQQSCMwRvBG4jtVs606CFVFYWErblju3i09h/AqqJYy1xa4EOBIIO8EbwU3RqqpH1KSVi0tUdPCpis4/HMyePnDg8dh48j4LfqltGV74JWyxnrN4cHDi09hVvaK0iyeJsrDkd44tPFp7QksRRyO62Lxlcy0REsXCIiACrnpKH5TH9F95ysZV10lfKI/o/vOTGF4hWexJNQ/kEfe/945SFR7UI/kMfe/67lIVzq+OXUmOwVOdP569F6M/vh/BXGqc6f/zlH6M3viXbBcaPx7HKvw2VMpZ0Vfpmk75P4eVRNS3oo/TNJ3y/w8y2a3Dl0fYz6XjXU9HoiLzhrBEQlABRjpA1rZQUpdcbd4LYW77vt5ZHzW3BPgN5C1ut3SbS0gLIiKifdhYfi2H+0eMsvmi5523qi9OaYmq5nTzvxvdlya1o3MYPNaL7u0k3JJL2GwkpvNPRdxetXUVZbmC5xJJJJJzJOZJO8k8Su6ho3zSsiiaXyPOFrRvJ+wWzJ3AAk5BZegdBT1kuyp4y92VzuYwHznu3NG/tNsrnJX7qHqLDo9mLKSocLPkI3D5kY81vPibZ8ANDEYmNJevkKUqLm7vYzdR9Wm0FI2EEOeTjkcPOkNr2/VAAaOwc7qQIiw5Scm2zSSSVkERFUkIiIAIiIAxdJ1Wyic/kMu1xyA9ahehqPbThpzGbndw/E2HitrrhWXLYhw6zu85NHqv6wsvVKkwxGQ73nL0R/vf2JmPuU782VerItWU5jkcw72m3eOB8RYrc6o1eGQxnc8XHpD8Rf1BdmuFJZzZR53VPeMx7L+paCCUsc1w3tII8F14kCuzLJRddPMHsa8bnAEeK7EidAiIgAiIgAqrpP0t/en/vHK1FVlEP53/vUn13JrDbS6FJci01Dte9XsbTURDrtHXA89o84frAesdwUxRcKc3CV0WauUWt7qnp40svW/NPsHj5vJ47Rx5juCzNdtXtg/bRj4p5zA3RvPDsaeHLdyUWWqnGrD0Zx1TLzY4EAggg5gjcRzC+qB6hawWtTSHL+iJ/dn7PVyCniy6lNwlZnZO4REXMkKuukr5RH9H95ysVV10lfKI/o/vOTGF4hWexI9QfkLPSf9cqRKO6g/IWek/65UiXOr45dSVsFTnT/wDnKP0ZvfErjVOdP/5yj9Gb3xLtguMvj2OWI4bKmUt6KP0zSd8v8PMokpb0Ufpmk75f4eZbNbhy6PsIUvGj0Jpet2NPLMGGTZxufgb5T8LS7CO02VPSdNNQTdtNCG8i57j6xb3K7FQnSvqX8Em+EQN/JpXZgboZDnh7GO3jgMxl1Vk4NUpSyzWvIeruaV4nbV9Mda4WZHTx9uF7neF329iiemta6yrFp6iR7T5gs2M97GANPiCtKi1YUKcPDFCEqs5bs32htTa6psYqaTC6xD3jBGWnc4OfYOFs+rdWJq70NNBDq2bH/ZQ3De50h6xHcGntXR0Na5WIoJ3ZG5gcTu4mE+0t8R80K4Vn4rE1oycNhyjSptZtzE0Zo2KnjEUEbY2Dc1gsL8SeZPEnMrLRFnN31Y0ERFABERABERABcJZA1pccgASe4Zlc1otbazDEIxvec/RGZ9tvarQjmdgZGXF08/60jvVfd4Ae5WBDEGtDRuaAB3BRbVCku90p3NFh6R3+ofWUsXWvLXKuRWJh6XpNrC9nG1x6QzH4eKr5WaoJrBSbOd1vJd1h47x67+xWw8t4hI3eqFXeN0Z3sNx6J/A39YUgUA0LV7KdruHku9E/hkfBT9UrxtK/mTF6BERcSQiIgAqtof0v/eZPrvVpKraH9L/3mT6701htpdCkuRaSIiVLnVVU7ZGOY8BzXCxB4hVJrDoZ1LMWG5ac2O+c3t/WG4/7hXAtdp7RDKmExuyO9ruLXcD3cCOS70K3s3rsVlG5ToNsxkRxG8HmFaep+n/hMWF5G2YOt+sODx9vI94VY1lK+KR0bxZzTYj7RzBGYPaueja58ErZYzZzT4EcWnsIT9amqkexzi7MutFh6I0kyohbKzcd44tcN7T2j/dZiymmnZnYKuukr5RH9H95ysVV10lfKI/o/vOXfC8QrPYkeoPyFnpP+uVIlHdQfkLPSf8AXKkS51fHLqStgqc6f/zlH6M3viVxqm+n785R+jN74l2wXGXx7HLEcNlTqW9FH6ZpO+X+HmUSUt6KP0zSd8v8PMtmtw5dH2EKXjR6PWLpOgjnhfDK0OjkaWuB5HlyI3g8CAVlIvOJ21NU8va4atyUFU6B9y3yo38JIzuPYRuI4EcrE6ReltftVG6QpSzITMu6J54Otm1x+Y7cfA7wF5uqqd8b3RyNLHsJa5p3tcDYgrewuI9rHXdbmZXpZHpscGPLSHNJBBBBBsQQbggjcQc7r0Z0b63CvpuuQKiKzZR875soHJ1vAgjda/nFbbVfT0lFVMqI8y3JzeEkZtiYe+2R4EA8FOJoKrD1WwUKuSXoepkWHojScdTAyeF2KOQXB48iCODgbgjgQVmLBas7M0wiIoAIiIAIiIAKBadrNrO5w8kdVvcOPibnxUt09WbKBxHlHqt7zx8Bc+Cg0Fw4FouWkHdcZHK4TOHjvIrInmhqPZQtbxtd3pHM+rd4LNUN/l2p5fsJ/LtTy/YVXRk3fQMyJktFrbSYog8b2H9k5H229q1X8u1PL9hcJdM1DmlpFwQQepwORUwpSi7g2jTqeaArNpA0nym9U944+IsfFQQi2RyW71Tq8MpYdzx+0Mx7L+xdq0bxIi9SYoiJEuEREAFVtB+l/wC8yfXerSVWaO/S395f9Zyaw20uhSXItNERKlwiIgCNa56v/CI9pGPjmDL9du/D38R6uKrBXooBr5q9hJqYh1SfjAOBPnjsPHtz4lO4Wtb3H8DnOPM0uqunTSzZ3MT7B45cnjtHtHgrXjeHAEEEEXBGYIO4hUaptqFrBhIppDkfzZPA/wBX3Hh25cQr4mjdZ0RCXInyrrpK+UR/R/ecrFVddJXyiP6P7zkvheIXnsSLUA/kLPSf9YqRqOdH/wAib6T/AKyka51uJLqTHYKmun389SehL9aNXKqY6fT8fS/RyfWYu+C4y+PY5YjhsqpSvoq/TNJ3yfuJVFFK+iw/zxSelJ7YJQtitw5dH2M+l411PSKIi84awVXdMepm1Ya6BvxjB8c0efGB+c7XNG/m30QFaKFdKVV05KSKzgpKzPIaKc9KWpvwKo2sTbU0x6tt0UmZMXdkS3suPNuYMvQU6inFSRlTg4OzJ90U65fA59hM78mmcMzuikOQf2NOQdyyOVje/l5DV59EGuXwiL4HM746JvUcd8sQ4X4vbkO0WOdnFZ+Ow/8Akj8fqN4ar+RlkoiLLHAiIgAiLHr6kRxuefNHrPAeJshK4EW1rrMcuAbmfWO/1Cw9a22qlJghxne83/8AaMh9p8VFaaJ0sobe7nuzPfm4+8qw42BoDRkAAB2AbkzV92Kgiq1dzkiIliwREQBE9b6S0jZBucLH0hu9Y+qtDFIWuDhvBBHeMwp3puk2sDmjyh1m94z9u7xUBTtGV42KS3LHpJxIxrxucAe7sXco7qfV3a6I+b1h3Hf6j9ZSJKTjlk0WQREVSQqp0ef51H/qXfXcrWVRaPktpFh51I9slvtTeG2l0KT5FuoiJQuEREAFxewEEEAgixBzBB3grkiAKo1s0CaWXq3MT/IPLmw9o4cx3FaMFXRpTR7J4nRSC7Xetp4OHaFUWltHPp5XRP3jceDmnc4dh/EcFp4etnVnucpRsWNqdp/4TFgefjmDrfrt3B49x7e8KOdJXyiP6P7zlGdH1r4ZWyRmzmm/YRxB7CMluNctJMqHwys3GKxHFrg512n/APZixURo5Kt1sGa6Jd0ffIh6b/epKoz0eH8i/wDI77FJklW4j6nSOwVKdPTvyqmH9k72v/2V1qi+naS+kIm8qdp9ckv+n2rvgV/eRxxHDZW6k/Rm62l6T03D1xvH2qMLfahy4dJ0hP8AXsb/AIjhHvWvVV6cujM+n411PTyIi84a4REQBg6c0THVU74JhdjxY8wd7XN5OBAIPMLzJrJoSSiqX08vlNzDgLB7D5L29h9hBHBeqVD+krVAV9NdgAqIrujPzh50TjydwPAgcL3cweI9nKz2Zwr0s603POayKCsfDKyWJxbJG4Oa4cCPeOBHEEhdL2EEggggkEEWIIyIIO4g8FxW3uZuqZ6f1M1lZX0rZm9V/kyMv5Eg3jtB3g8iONwt6vM+oWtTtH1QkzML7NmaOLL5OH6zbkjvIyvdek6WobIxsjHBzHtDmuBuHNIuCDyIWFiqHspabPY06NXPH1O1ERKnYKMa31ubYh6Tvuj3n1LnJrY3hGT3uA+xRuqqTI9z3HNxv+A8BkmaVJqV2VbN9qfS3c6Q+b1R3nM+y3rUqUF0Rpt0ALQ0OaTexNiDa2/wC3mjdY9rK2PZ4cV88V9wJ5diirTk23yBNG+RES5YIi4yOsCeQugDkoFpyk2c7m8D1h3O/A3Hgtsdbh/Vft//AFWn0vpLbvDsIbZtrXvxJ327U1RhOL1KNo46Jq9lM1/C9neicj+PgrBVZkLeaM1kMbAx7cYGQN7EDkeatWpuWqBOxMEWNo6sE0YkAIBvkew24LQ6x62/BZxFssd2B18eHeXC1sJ+bz4paNOUnlW5ZtIkzjYXKpSjqcMzJDwka8+Dg5SfSevjpInRsiDC4EYseIgHI2GEZ243URDTbcbJ/DUpQTzcznKV9i80VbUGvcscbWOYx+EAYiSHEDdffc9qkWq2tJq5XMMbWYWYrh1+IFt3alJ4ecU29i6kmSdERcCwREQAWk1q0EKqLKwlZcsPvaew+w2K3aK0ZOLugauUbJGWuLXAhwJBB3gjIgrirB171exg1MQ67R8YB5zR5w7QPWO7OvlrUqiqRujg1Ysvo5+Rn6V3uapSon0an8lf9M76karbTXStXRVU8bXQYGTSsbdlzhbI5rbnFnkBmknQlVqyUSzqKEU2XqvPPTFWCTS0gH9EyOPxtjPtfbwXyp6WdIPbhEsTCeLI24vDHcexQ2aYuc5ziXOcS5ziblzibkkneSc7p3CYSVKWaQtXrKUbI4LK0XVbKeKU/wBHIyTLf1Hh2XqXV8Hf8x3+ErreLZHK3PJPaPQVV07nrmN4cA4G4IuCNxB3ELkvL2iNda2mYGQ1T2sG5pLXtaOTRICGjsFlvYelnSI3yRO9KNv3bLIl+HVFs0PrEx53PQiKO9H+mZKzR0NRNh2jzJiwizerK9gsL8mhSJJSi4ycXyGE7q4REVSSnumbU6xNfA3I2E7RwO4TAeoO8D84qpF65mia9pa4BzXAhwIuHAixBB3ghecOkTVJ2j6ohoJp5Luicc7DjG4/Ob7RY77218DiMy9nLfkI4mlb3kRVWp0N65bNwoJ3dR5+IcfNeczETyccx+sSM8QAqovHMetfBIOY9acq0lUi4sXpzcHdHr5F5z0X0naQhYGbZsoAsNq0OcB6Qs53e4lfFlP8Pq+g9/UwPRLYGjc1o7gF2AIiRGD4QuIibe+EX52F0RAHNERABCiIA4NhaNzQO4Bc0RABcXxg7wD3hfEQB9jjDRZoAHICwQxgm5AvztmiIA5IiIALiGAG4Av3IiAOSIiACIiACIiAC0tZqxSOBJgaD+rdn1CERWjJrZhY4apUrY45WsFhtTlcnzGc1uRTsBuGtv3DeviKaj95kLY7AF9RFQkIiIA4ujB3gHwWNLoyF3lQxO72NPvCIpuB3U1MyNoZGxrGi9msAa0XNzYDLMknxXaiKACIiAC6aqkjkAEjGPANwHtDgDYi4uMjYkX7URAH2KnY3yWtb3AD3Lsc0HeAe9EQBhy6Ip3eVBC70o2H3hERTmfmRZH/2Q=="/>
          <p:cNvSpPr>
            <a:spLocks noChangeAspect="1" noChangeArrowheads="1"/>
          </p:cNvSpPr>
          <p:nvPr userDrawn="1"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20688"/>
            <a:ext cx="1418975" cy="608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Imag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935" y="289119"/>
            <a:ext cx="1318456" cy="1318456"/>
          </a:xfrm>
          <a:prstGeom prst="rect">
            <a:avLst/>
          </a:prstGeom>
        </p:spPr>
      </p:pic>
      <p:pic>
        <p:nvPicPr>
          <p:cNvPr id="10" name="Image 9" descr="systematic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664278"/>
            <a:ext cx="1512168" cy="564542"/>
          </a:xfrm>
          <a:prstGeom prst="rect">
            <a:avLst/>
          </a:prstGeom>
        </p:spPr>
      </p:pic>
      <p:pic>
        <p:nvPicPr>
          <p:cNvPr id="11" name="Image 10" descr="logo_montimage.jpg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5976781"/>
            <a:ext cx="1830810" cy="521011"/>
          </a:xfrm>
          <a:prstGeom prst="rect">
            <a:avLst/>
          </a:prstGeom>
        </p:spPr>
      </p:pic>
      <p:pic>
        <p:nvPicPr>
          <p:cNvPr id="12" name="Image 11" descr="Logo-Orange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065" y="5784895"/>
            <a:ext cx="871229" cy="871229"/>
          </a:xfrm>
          <a:prstGeom prst="rect">
            <a:avLst/>
          </a:prstGeom>
        </p:spPr>
      </p:pic>
      <p:pic>
        <p:nvPicPr>
          <p:cNvPr id="13" name="Image 12" descr="logoUTT_RVB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5920370"/>
            <a:ext cx="1728192" cy="612533"/>
          </a:xfrm>
          <a:prstGeom prst="rect">
            <a:avLst/>
          </a:prstGeom>
        </p:spPr>
      </p:pic>
      <p:pic>
        <p:nvPicPr>
          <p:cNvPr id="15" name="Image 14" descr="loria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5911179"/>
            <a:ext cx="1296144" cy="6117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Titre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0B15B1-E60C-4528-8B7A-26F93DFF1A47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538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4269D-19FE-4EEF-8BAD-6771AECC22E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943132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9DAD0-06F5-43E0-ABCB-ADF5F91258AD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94517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Titre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4C073-133C-4C7C-BF79-8C751CCDAF2C}" type="slidenum">
              <a:rPr lang="fr-FR" altLang="en-US"/>
              <a:pPr>
                <a:defRPr/>
              </a:pPr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83809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099B7AFC-B532-4403-B6D7-6B5722C6D3E4}" type="slidenum">
              <a:rPr lang="fr-FR" altLang="en-US" smtClean="0"/>
              <a:pPr>
                <a:defRPr/>
              </a:pPr>
              <a:t>‹N°›</a:t>
            </a:fld>
            <a:endParaRPr lang="fr-FR" alt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172368"/>
            <a:ext cx="7200800" cy="66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Cliquez pour modifier le titre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3528" y="1196752"/>
            <a:ext cx="864096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Premier niveau</a:t>
            </a:r>
          </a:p>
          <a:p>
            <a:pPr lvl="1"/>
            <a:r>
              <a:rPr lang="fr-FR" altLang="en-US" dirty="0"/>
              <a:t>Deuxième niveau</a:t>
            </a:r>
          </a:p>
          <a:p>
            <a:pPr lvl="2"/>
            <a:r>
              <a:rPr lang="fr-FR" altLang="en-US" dirty="0"/>
              <a:t>Troisième niveau</a:t>
            </a:r>
          </a:p>
          <a:p>
            <a:pPr lvl="3"/>
            <a:r>
              <a:rPr lang="fr-FR" altLang="en-US" dirty="0"/>
              <a:t>Quatrième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528" y="172368"/>
            <a:ext cx="7488832" cy="66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Cliquez pour modifier le titre</a:t>
            </a: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536" y="6453336"/>
            <a:ext cx="5624264" cy="252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rgbClr val="002060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en-US" dirty="0" err="1"/>
              <a:t>Titre</a:t>
            </a:r>
            <a:endParaRPr lang="fr-FR" dirty="0"/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8344" y="6453336"/>
            <a:ext cx="1018456" cy="247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2060"/>
                </a:solidFill>
                <a:latin typeface="+mj-lt"/>
              </a:defRPr>
            </a:lvl1pPr>
          </a:lstStyle>
          <a:p>
            <a:pPr>
              <a:defRPr/>
            </a:pPr>
            <a:fld id="{8F592B8A-564A-4F57-93F1-284521FC8BBC}" type="slidenum">
              <a:rPr lang="fr-FR" altLang="en-US" smtClean="0"/>
              <a:pPr>
                <a:defRPr/>
              </a:pPr>
              <a:t>‹N°›</a:t>
            </a:fld>
            <a:endParaRPr lang="fr-FR" altLang="en-US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07504" y="1014903"/>
            <a:ext cx="8856984" cy="0"/>
          </a:xfrm>
          <a:prstGeom prst="line">
            <a:avLst/>
          </a:prstGeom>
          <a:ln w="63500" cmpd="dbl">
            <a:solidFill>
              <a:srgbClr val="99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529" y="1196752"/>
            <a:ext cx="857044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dirty="0"/>
              <a:t>Premier niveau</a:t>
            </a:r>
          </a:p>
          <a:p>
            <a:pPr lvl="1"/>
            <a:r>
              <a:rPr lang="fr-FR" altLang="en-US" dirty="0"/>
              <a:t>Deuxième niveau</a:t>
            </a:r>
          </a:p>
          <a:p>
            <a:pPr lvl="2"/>
            <a:r>
              <a:rPr lang="fr-FR" altLang="en-US" dirty="0"/>
              <a:t>Troisième niveau</a:t>
            </a:r>
          </a:p>
          <a:p>
            <a:pPr lvl="3"/>
            <a:r>
              <a:rPr lang="fr-FR" altLang="en-US" dirty="0"/>
              <a:t>Quatrième niveau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93585"/>
            <a:ext cx="814400" cy="8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5" r:id="rId2"/>
    <p:sldLayoutId id="2147483798" r:id="rId3"/>
    <p:sldLayoutId id="2147483796" r:id="rId4"/>
    <p:sldLayoutId id="2147483797" r:id="rId5"/>
    <p:sldLayoutId id="2147483787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0066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50000"/>
        <a:buFont typeface="Wingdings" pitchFamily="2" charset="2"/>
        <a:buChar char="§"/>
        <a:defRPr sz="3000">
          <a:solidFill>
            <a:srgbClr val="002060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80000"/>
        <a:buFont typeface="Arial" pitchFamily="34" charset="0"/>
        <a:buChar char="•"/>
        <a:defRPr sz="2600">
          <a:solidFill>
            <a:srgbClr val="002060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30000"/>
        <a:buFont typeface="Courier New" pitchFamily="49" charset="0"/>
        <a:buChar char="o"/>
        <a:defRPr sz="2200">
          <a:solidFill>
            <a:srgbClr val="002060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75000"/>
        <a:buFont typeface="Wingdings" pitchFamily="2" charset="2"/>
        <a:buChar char="q"/>
        <a:defRPr sz="2000">
          <a:solidFill>
            <a:srgbClr val="002060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ctrTitle"/>
          </p:nvPr>
        </p:nvSpPr>
        <p:spPr>
          <a:xfrm>
            <a:off x="179512" y="1937102"/>
            <a:ext cx="8856984" cy="1346141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4000" dirty="0"/>
              <a:t>Défis dans l’optimisation du placement et du chainage des microservices hétérogènes</a:t>
            </a:r>
          </a:p>
        </p:txBody>
      </p:sp>
      <p:sp>
        <p:nvSpPr>
          <p:cNvPr id="2" name="Subtitle 2"/>
          <p:cNvSpPr>
            <a:spLocks noGrp="1"/>
          </p:cNvSpPr>
          <p:nvPr>
            <p:ph type="subTitle" idx="1"/>
          </p:nvPr>
        </p:nvSpPr>
        <p:spPr>
          <a:xfrm>
            <a:off x="2492815" y="3295670"/>
            <a:ext cx="4230377" cy="1513909"/>
          </a:xfrm>
        </p:spPr>
        <p:txBody>
          <a:bodyPr/>
          <a:lstStyle/>
          <a:p>
            <a:pPr eaLnBrk="1" hangingPunct="1"/>
            <a:r>
              <a:rPr lang="en-US" sz="2000" dirty="0"/>
              <a:t>DOYEN Guillaume – IMT </a:t>
            </a:r>
            <a:r>
              <a:rPr lang="en-US" sz="2000" dirty="0" err="1"/>
              <a:t>Atlantique</a:t>
            </a:r>
            <a:endParaRPr lang="en-US" sz="2000" dirty="0"/>
          </a:p>
          <a:p>
            <a:pPr eaLnBrk="1" hangingPunct="1"/>
            <a:r>
              <a:rPr lang="en-US" sz="2000" b="1" dirty="0"/>
              <a:t>MAGNOUCHE Hichem - UTT</a:t>
            </a:r>
          </a:p>
          <a:p>
            <a:pPr eaLnBrk="1" hangingPunct="1"/>
            <a:r>
              <a:rPr lang="en-US" sz="2000" dirty="0" smtClean="0"/>
              <a:t>PRODHON </a:t>
            </a:r>
            <a:r>
              <a:rPr lang="en-US" sz="2000" dirty="0"/>
              <a:t>Caroline - UTT</a:t>
            </a:r>
          </a:p>
          <a:p>
            <a:pPr eaLnBrk="1" hangingPunct="1"/>
            <a:r>
              <a:rPr lang="en-US" sz="2000" dirty="0"/>
              <a:t>30/04/2021</a:t>
            </a:r>
          </a:p>
          <a:p>
            <a:pPr eaLnBrk="1" hangingPunct="1"/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79512" y="5060345"/>
            <a:ext cx="9073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rgbClr val="002060"/>
                </a:solidFill>
              </a:rPr>
              <a:t>Session</a:t>
            </a:r>
            <a:r>
              <a:rPr lang="fr-FR" sz="2000" dirty="0">
                <a:solidFill>
                  <a:srgbClr val="002060"/>
                </a:solidFill>
              </a:rPr>
              <a:t> : « Optimisation dans les réseaux de télécommunication intelligents »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423193"/>
            <a:ext cx="2628900" cy="1095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93C6A4-DB15-454E-B9FA-378E75FF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991" y="20074"/>
            <a:ext cx="7704856" cy="831443"/>
          </a:xfrm>
        </p:spPr>
        <p:txBody>
          <a:bodyPr/>
          <a:lstStyle/>
          <a:p>
            <a:r>
              <a:rPr lang="fr-FR" sz="3200" dirty="0"/>
              <a:t>Etat de l’art : classification des </a:t>
            </a:r>
            <a:r>
              <a:rPr lang="fr-FR" sz="3200" dirty="0" smtClean="0"/>
              <a:t>décisions  </a:t>
            </a:r>
            <a:r>
              <a:rPr lang="fr-FR" sz="3200" dirty="0"/>
              <a:t>d’orchestration 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3383868" y="1055792"/>
            <a:ext cx="2052228" cy="573009"/>
          </a:xfrm>
          <a:prstGeom prst="roundRect">
            <a:avLst>
              <a:gd name="adj" fmla="val 0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Décisions </a:t>
            </a:r>
            <a:r>
              <a:rPr lang="fr-FR" b="1" dirty="0">
                <a:solidFill>
                  <a:schemeClr val="tx1"/>
                </a:solidFill>
              </a:rPr>
              <a:t>d’orchestration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856044" y="2661095"/>
            <a:ext cx="1205514" cy="5754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VNF-P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5822574" y="3811177"/>
            <a:ext cx="1399523" cy="43153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Uncapacitated VNF-C</a:t>
            </a:r>
          </a:p>
        </p:txBody>
      </p:sp>
      <p:sp>
        <p:nvSpPr>
          <p:cNvPr id="26" name="Rectangle à coins arrondis 25"/>
          <p:cNvSpPr/>
          <p:nvPr/>
        </p:nvSpPr>
        <p:spPr>
          <a:xfrm>
            <a:off x="5874035" y="5995567"/>
            <a:ext cx="1730433" cy="75016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Capacitated    VNF-PC</a:t>
            </a:r>
          </a:p>
        </p:txBody>
      </p:sp>
      <p:sp>
        <p:nvSpPr>
          <p:cNvPr id="27" name="Rectangle à coins arrondis 26"/>
          <p:cNvSpPr/>
          <p:nvPr/>
        </p:nvSpPr>
        <p:spPr>
          <a:xfrm>
            <a:off x="4076290" y="5995567"/>
            <a:ext cx="1772457" cy="75597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Uncapacitated VNF-PC</a:t>
            </a:r>
          </a:p>
        </p:txBody>
      </p:sp>
      <p:sp>
        <p:nvSpPr>
          <p:cNvPr id="28" name="Rectangle à coins arrondis 27"/>
          <p:cNvSpPr/>
          <p:nvPr/>
        </p:nvSpPr>
        <p:spPr>
          <a:xfrm>
            <a:off x="6336196" y="1633577"/>
            <a:ext cx="1980220" cy="62336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Avec </a:t>
            </a:r>
            <a:r>
              <a:rPr lang="fr-FR" dirty="0" smtClean="0"/>
              <a:t>contrainte  </a:t>
            </a:r>
            <a:r>
              <a:rPr lang="fr-FR" dirty="0"/>
              <a:t>de </a:t>
            </a:r>
            <a:r>
              <a:rPr lang="fr-FR" dirty="0" smtClean="0"/>
              <a:t>précédence </a:t>
            </a:r>
            <a:endParaRPr lang="fr-FR" dirty="0"/>
          </a:p>
        </p:txBody>
      </p:sp>
      <p:sp>
        <p:nvSpPr>
          <p:cNvPr id="33" name="Rectangle à coins arrondis 32"/>
          <p:cNvSpPr/>
          <p:nvPr/>
        </p:nvSpPr>
        <p:spPr>
          <a:xfrm>
            <a:off x="6381359" y="2676330"/>
            <a:ext cx="1208456" cy="5647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VNF-S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7860156" y="2655007"/>
            <a:ext cx="1096599" cy="5754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VNF-C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3787671" y="3769421"/>
            <a:ext cx="1090243" cy="5551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VNF-PS</a:t>
            </a:r>
          </a:p>
        </p:txBody>
      </p:sp>
      <p:sp>
        <p:nvSpPr>
          <p:cNvPr id="40" name="Rectangle à coins arrondis 39"/>
          <p:cNvSpPr/>
          <p:nvPr/>
        </p:nvSpPr>
        <p:spPr>
          <a:xfrm>
            <a:off x="503548" y="1633576"/>
            <a:ext cx="1980220" cy="623363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Sans </a:t>
            </a:r>
            <a:r>
              <a:rPr lang="fr-FR" dirty="0" smtClean="0"/>
              <a:t>contrainte  </a:t>
            </a:r>
            <a:r>
              <a:rPr lang="fr-FR" dirty="0"/>
              <a:t>de </a:t>
            </a:r>
            <a:r>
              <a:rPr lang="fr-FR" dirty="0" smtClean="0"/>
              <a:t>précédence </a:t>
            </a:r>
            <a:endParaRPr lang="fr-FR" dirty="0"/>
          </a:p>
        </p:txBody>
      </p:sp>
      <p:sp>
        <p:nvSpPr>
          <p:cNvPr id="41" name="Rectangle à coins arrondis 40"/>
          <p:cNvSpPr/>
          <p:nvPr/>
        </p:nvSpPr>
        <p:spPr>
          <a:xfrm>
            <a:off x="7479276" y="3811177"/>
            <a:ext cx="1399523" cy="431537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Capacitated VNF-C</a:t>
            </a:r>
          </a:p>
        </p:txBody>
      </p:sp>
      <p:sp>
        <p:nvSpPr>
          <p:cNvPr id="42" name="Rectangle à coins arrondis 41"/>
          <p:cNvSpPr/>
          <p:nvPr/>
        </p:nvSpPr>
        <p:spPr>
          <a:xfrm>
            <a:off x="7591376" y="4789983"/>
            <a:ext cx="1521469" cy="5580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Dynamic VNF-C</a:t>
            </a:r>
          </a:p>
        </p:txBody>
      </p:sp>
      <p:sp>
        <p:nvSpPr>
          <p:cNvPr id="43" name="Rectangle à coins arrondis 42"/>
          <p:cNvSpPr/>
          <p:nvPr/>
        </p:nvSpPr>
        <p:spPr>
          <a:xfrm>
            <a:off x="6180579" y="4797787"/>
            <a:ext cx="1363682" cy="58186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Static VNF-C</a:t>
            </a:r>
          </a:p>
        </p:txBody>
      </p:sp>
      <p:sp>
        <p:nvSpPr>
          <p:cNvPr id="44" name="Rectangle à coins arrondis 43"/>
          <p:cNvSpPr/>
          <p:nvPr/>
        </p:nvSpPr>
        <p:spPr>
          <a:xfrm>
            <a:off x="119606" y="2656429"/>
            <a:ext cx="1096599" cy="57548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VNF-P</a:t>
            </a:r>
          </a:p>
        </p:txBody>
      </p:sp>
      <p:sp>
        <p:nvSpPr>
          <p:cNvPr id="45" name="Rectangle à coins arrondis 44"/>
          <p:cNvSpPr/>
          <p:nvPr/>
        </p:nvSpPr>
        <p:spPr>
          <a:xfrm>
            <a:off x="1804274" y="2655007"/>
            <a:ext cx="1171970" cy="575486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VNF-R</a:t>
            </a:r>
          </a:p>
        </p:txBody>
      </p:sp>
      <p:sp>
        <p:nvSpPr>
          <p:cNvPr id="46" name="Rectangle à coins arrondis 45"/>
          <p:cNvSpPr/>
          <p:nvPr/>
        </p:nvSpPr>
        <p:spPr>
          <a:xfrm>
            <a:off x="951969" y="3712652"/>
            <a:ext cx="1107275" cy="431540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VNF-PR</a:t>
            </a:r>
          </a:p>
        </p:txBody>
      </p:sp>
      <p:sp>
        <p:nvSpPr>
          <p:cNvPr id="47" name="Rectangle à coins arrondis 46"/>
          <p:cNvSpPr/>
          <p:nvPr/>
        </p:nvSpPr>
        <p:spPr>
          <a:xfrm>
            <a:off x="8370" y="4759435"/>
            <a:ext cx="1442401" cy="558069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1-VNF-PR</a:t>
            </a:r>
          </a:p>
        </p:txBody>
      </p:sp>
      <p:sp>
        <p:nvSpPr>
          <p:cNvPr id="48" name="Rectangle à coins arrondis 47"/>
          <p:cNvSpPr/>
          <p:nvPr/>
        </p:nvSpPr>
        <p:spPr>
          <a:xfrm>
            <a:off x="1599429" y="4771175"/>
            <a:ext cx="1442401" cy="558069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/>
              <a:t>n-VNF-PR</a:t>
            </a:r>
          </a:p>
        </p:txBody>
      </p:sp>
      <p:sp>
        <p:nvSpPr>
          <p:cNvPr id="49" name="Rectangle à coins arrondis 48"/>
          <p:cNvSpPr/>
          <p:nvPr/>
        </p:nvSpPr>
        <p:spPr>
          <a:xfrm>
            <a:off x="315991" y="5997070"/>
            <a:ext cx="1774783" cy="754474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Uncapacitated VNF-PR</a:t>
            </a:r>
          </a:p>
        </p:txBody>
      </p:sp>
      <p:sp>
        <p:nvSpPr>
          <p:cNvPr id="51" name="Rectangle à coins arrondis 50"/>
          <p:cNvSpPr/>
          <p:nvPr/>
        </p:nvSpPr>
        <p:spPr>
          <a:xfrm>
            <a:off x="2188199" y="5997069"/>
            <a:ext cx="1692188" cy="754475"/>
          </a:xfrm>
          <a:prstGeom prst="roundRect">
            <a:avLst/>
          </a:prstGeom>
          <a:solidFill>
            <a:srgbClr val="00B0F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fr-FR" sz="1400" dirty="0"/>
              <a:t>Capacitated   VNF-PR</a:t>
            </a:r>
          </a:p>
        </p:txBody>
      </p:sp>
      <p:cxnSp>
        <p:nvCxnSpPr>
          <p:cNvPr id="54" name="Connecteur en arc 53"/>
          <p:cNvCxnSpPr>
            <a:stCxn id="3" idx="3"/>
            <a:endCxn id="28" idx="0"/>
          </p:cNvCxnSpPr>
          <p:nvPr/>
        </p:nvCxnSpPr>
        <p:spPr>
          <a:xfrm>
            <a:off x="5436096" y="1342297"/>
            <a:ext cx="1890210" cy="291280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5" name="Connecteur en arc 54"/>
          <p:cNvCxnSpPr>
            <a:endCxn id="40" idx="0"/>
          </p:cNvCxnSpPr>
          <p:nvPr/>
        </p:nvCxnSpPr>
        <p:spPr>
          <a:xfrm rot="10800000" flipV="1">
            <a:off x="1493658" y="1342296"/>
            <a:ext cx="1890210" cy="291280"/>
          </a:xfrm>
          <a:prstGeom prst="curved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Connecteur droit avec flèche 60"/>
          <p:cNvCxnSpPr>
            <a:stCxn id="40" idx="2"/>
            <a:endCxn id="44" idx="0"/>
          </p:cNvCxnSpPr>
          <p:nvPr/>
        </p:nvCxnSpPr>
        <p:spPr>
          <a:xfrm flipH="1">
            <a:off x="667906" y="2256939"/>
            <a:ext cx="825752" cy="3994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stCxn id="40" idx="2"/>
            <a:endCxn id="45" idx="0"/>
          </p:cNvCxnSpPr>
          <p:nvPr/>
        </p:nvCxnSpPr>
        <p:spPr>
          <a:xfrm>
            <a:off x="1493658" y="2256939"/>
            <a:ext cx="896601" cy="3980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endCxn id="46" idx="0"/>
          </p:cNvCxnSpPr>
          <p:nvPr/>
        </p:nvCxnSpPr>
        <p:spPr>
          <a:xfrm>
            <a:off x="651467" y="3248980"/>
            <a:ext cx="854140" cy="4636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avec flèche 65"/>
          <p:cNvCxnSpPr>
            <a:endCxn id="46" idx="0"/>
          </p:cNvCxnSpPr>
          <p:nvPr/>
        </p:nvCxnSpPr>
        <p:spPr>
          <a:xfrm flipH="1">
            <a:off x="1505607" y="3238078"/>
            <a:ext cx="846966" cy="4745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stCxn id="46" idx="2"/>
            <a:endCxn id="47" idx="0"/>
          </p:cNvCxnSpPr>
          <p:nvPr/>
        </p:nvCxnSpPr>
        <p:spPr>
          <a:xfrm flipH="1">
            <a:off x="729571" y="4144192"/>
            <a:ext cx="776036" cy="6152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>
            <a:stCxn id="46" idx="2"/>
            <a:endCxn id="48" idx="0"/>
          </p:cNvCxnSpPr>
          <p:nvPr/>
        </p:nvCxnSpPr>
        <p:spPr>
          <a:xfrm>
            <a:off x="1505607" y="4144192"/>
            <a:ext cx="815023" cy="6269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>
            <a:stCxn id="48" idx="2"/>
          </p:cNvCxnSpPr>
          <p:nvPr/>
        </p:nvCxnSpPr>
        <p:spPr>
          <a:xfrm flipH="1">
            <a:off x="1226813" y="5329244"/>
            <a:ext cx="1093817" cy="6678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stCxn id="48" idx="2"/>
            <a:endCxn id="51" idx="0"/>
          </p:cNvCxnSpPr>
          <p:nvPr/>
        </p:nvCxnSpPr>
        <p:spPr>
          <a:xfrm>
            <a:off x="2320630" y="5329244"/>
            <a:ext cx="713663" cy="6678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endCxn id="21" idx="0"/>
          </p:cNvCxnSpPr>
          <p:nvPr/>
        </p:nvCxnSpPr>
        <p:spPr>
          <a:xfrm flipH="1">
            <a:off x="5458801" y="2276985"/>
            <a:ext cx="1845636" cy="3841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Connecteur droit avec flèche 78"/>
          <p:cNvCxnSpPr>
            <a:stCxn id="28" idx="2"/>
            <a:endCxn id="34" idx="0"/>
          </p:cNvCxnSpPr>
          <p:nvPr/>
        </p:nvCxnSpPr>
        <p:spPr>
          <a:xfrm>
            <a:off x="7326306" y="2256940"/>
            <a:ext cx="1082150" cy="3980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stCxn id="28" idx="2"/>
            <a:endCxn id="33" idx="0"/>
          </p:cNvCxnSpPr>
          <p:nvPr/>
        </p:nvCxnSpPr>
        <p:spPr>
          <a:xfrm flipH="1">
            <a:off x="6985587" y="2256940"/>
            <a:ext cx="340719" cy="4193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stCxn id="34" idx="2"/>
            <a:endCxn id="22" idx="0"/>
          </p:cNvCxnSpPr>
          <p:nvPr/>
        </p:nvCxnSpPr>
        <p:spPr>
          <a:xfrm flipH="1">
            <a:off x="6522336" y="3230493"/>
            <a:ext cx="1886120" cy="5806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6" name="Connecteur droit avec flèche 85"/>
          <p:cNvCxnSpPr>
            <a:stCxn id="21" idx="2"/>
            <a:endCxn id="36" idx="0"/>
          </p:cNvCxnSpPr>
          <p:nvPr/>
        </p:nvCxnSpPr>
        <p:spPr>
          <a:xfrm flipH="1">
            <a:off x="4332793" y="3236581"/>
            <a:ext cx="1126008" cy="532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>
            <a:stCxn id="34" idx="2"/>
            <a:endCxn id="41" idx="0"/>
          </p:cNvCxnSpPr>
          <p:nvPr/>
        </p:nvCxnSpPr>
        <p:spPr>
          <a:xfrm flipH="1">
            <a:off x="8179038" y="3230493"/>
            <a:ext cx="229418" cy="58068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>
            <a:stCxn id="33" idx="2"/>
            <a:endCxn id="36" idx="0"/>
          </p:cNvCxnSpPr>
          <p:nvPr/>
        </p:nvCxnSpPr>
        <p:spPr>
          <a:xfrm flipH="1">
            <a:off x="4332793" y="3241072"/>
            <a:ext cx="2652794" cy="5283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>
            <a:stCxn id="41" idx="2"/>
            <a:endCxn id="43" idx="0"/>
          </p:cNvCxnSpPr>
          <p:nvPr/>
        </p:nvCxnSpPr>
        <p:spPr>
          <a:xfrm flipH="1">
            <a:off x="6862420" y="4242714"/>
            <a:ext cx="1316618" cy="55507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6" name="Connecteur droit avec flèche 95"/>
          <p:cNvCxnSpPr>
            <a:stCxn id="41" idx="2"/>
            <a:endCxn id="42" idx="0"/>
          </p:cNvCxnSpPr>
          <p:nvPr/>
        </p:nvCxnSpPr>
        <p:spPr>
          <a:xfrm>
            <a:off x="8179038" y="4242714"/>
            <a:ext cx="173073" cy="54726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Connecteur droit avec flèche 98"/>
          <p:cNvCxnSpPr>
            <a:stCxn id="21" idx="2"/>
            <a:endCxn id="27" idx="0"/>
          </p:cNvCxnSpPr>
          <p:nvPr/>
        </p:nvCxnSpPr>
        <p:spPr>
          <a:xfrm flipH="1">
            <a:off x="4962519" y="3236581"/>
            <a:ext cx="496282" cy="2758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Connecteur en arc 107"/>
          <p:cNvCxnSpPr>
            <a:stCxn id="21" idx="2"/>
            <a:endCxn id="26" idx="0"/>
          </p:cNvCxnSpPr>
          <p:nvPr/>
        </p:nvCxnSpPr>
        <p:spPr>
          <a:xfrm rot="16200000" flipH="1">
            <a:off x="4719533" y="3975848"/>
            <a:ext cx="2758986" cy="1280451"/>
          </a:xfrm>
          <a:prstGeom prst="curvedConnector3">
            <a:avLst>
              <a:gd name="adj1" fmla="val 84509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>
            <a:stCxn id="22" idx="2"/>
            <a:endCxn id="27" idx="0"/>
          </p:cNvCxnSpPr>
          <p:nvPr/>
        </p:nvCxnSpPr>
        <p:spPr>
          <a:xfrm flipH="1">
            <a:off x="4962519" y="4242714"/>
            <a:ext cx="1559817" cy="17528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5" name="Connecteur droit avec flèche 114"/>
          <p:cNvCxnSpPr>
            <a:stCxn id="43" idx="2"/>
            <a:endCxn id="26" idx="0"/>
          </p:cNvCxnSpPr>
          <p:nvPr/>
        </p:nvCxnSpPr>
        <p:spPr>
          <a:xfrm flipH="1">
            <a:off x="6739252" y="5379655"/>
            <a:ext cx="123168" cy="61591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6" name="Rectangle 135"/>
          <p:cNvSpPr/>
          <p:nvPr/>
        </p:nvSpPr>
        <p:spPr>
          <a:xfrm>
            <a:off x="199084" y="2888802"/>
            <a:ext cx="9797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[13][26][8]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4784949" y="2936177"/>
            <a:ext cx="13558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[11][17][23][30]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6323965" y="2950590"/>
            <a:ext cx="14351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[15][16][25][28]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3935647" y="4007664"/>
            <a:ext cx="1000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[19][22]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6620832" y="5075202"/>
            <a:ext cx="4828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[29]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7583390" y="5044812"/>
            <a:ext cx="15949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[31][14][24][18][6]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487071" y="4997019"/>
            <a:ext cx="7389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[2][7]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951969" y="6437951"/>
            <a:ext cx="48282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[27]</a:t>
            </a:r>
          </a:p>
        </p:txBody>
      </p:sp>
      <p:sp>
        <p:nvSpPr>
          <p:cNvPr id="193" name="Rectangle 192"/>
          <p:cNvSpPr/>
          <p:nvPr/>
        </p:nvSpPr>
        <p:spPr>
          <a:xfrm>
            <a:off x="2698516" y="6437951"/>
            <a:ext cx="856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[1][20]</a:t>
            </a:r>
          </a:p>
        </p:txBody>
      </p:sp>
      <p:sp>
        <p:nvSpPr>
          <p:cNvPr id="195" name="Rectangle 194"/>
          <p:cNvSpPr/>
          <p:nvPr/>
        </p:nvSpPr>
        <p:spPr>
          <a:xfrm>
            <a:off x="6061558" y="6410328"/>
            <a:ext cx="185395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[4][3][5][12][32]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4493539" y="6444085"/>
            <a:ext cx="12735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C00000"/>
                </a:solidFill>
              </a:rPr>
              <a:t>[9][10][21]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10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50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Sommaire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70448" cy="4428492"/>
          </a:xfrm>
        </p:spPr>
        <p:txBody>
          <a:bodyPr/>
          <a:lstStyle/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Développement des services internet à faible latence  </a:t>
            </a:r>
            <a:endParaRPr lang="fr-FR" sz="2400" dirty="0">
              <a:solidFill>
                <a:schemeClr val="accent3">
                  <a:lumMod val="65000"/>
                </a:schemeClr>
              </a:solidFill>
            </a:endParaRP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Orchestration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de fonction de réseau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virtuelle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(VNF)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Approche microservice appliquée à l’orchestration de VNF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Bilan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et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perspectives</a:t>
            </a: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chemeClr val="accent3">
                  <a:lumMod val="65000"/>
                </a:schemeClr>
              </a:solidFill>
              <a:latin typeface="+mj-lt"/>
            </a:endParaRP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11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958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/>
          <p:cNvPicPr>
            <a:picLocks noChangeAspect="1"/>
          </p:cNvPicPr>
          <p:nvPr/>
        </p:nvPicPr>
        <p:blipFill rotWithShape="1">
          <a:blip r:embed="rId3"/>
          <a:srcRect l="66200" t="31530" b="43896"/>
          <a:stretch/>
        </p:blipFill>
        <p:spPr>
          <a:xfrm>
            <a:off x="5390336" y="1075657"/>
            <a:ext cx="2900145" cy="108012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1778FC18-089E-47B4-B057-9666D9A3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Architecture monolithique/microservice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25D15DB-659C-44EE-B423-BF427769E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12</a:t>
            </a:fld>
            <a:endParaRPr lang="fr-FR" altLang="en-US"/>
          </a:p>
        </p:txBody>
      </p:sp>
      <p:sp>
        <p:nvSpPr>
          <p:cNvPr id="9" name="Rectangle 8"/>
          <p:cNvSpPr/>
          <p:nvPr/>
        </p:nvSpPr>
        <p:spPr>
          <a:xfrm>
            <a:off x="323528" y="4137504"/>
            <a:ext cx="8533696" cy="201285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50000"/>
              <a:buFont typeface="Wingdings" pitchFamily="2" charset="2"/>
              <a:buChar char="§"/>
              <a:tabLst/>
              <a:defRPr/>
            </a:pPr>
            <a:r>
              <a:rPr kumimoji="0" lang="fr-FR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Microservice : technique de développement structurant une application en composants basiques (µService) </a:t>
            </a:r>
          </a:p>
          <a:p>
            <a:pPr marL="669925" marR="0" lvl="1" indent="-325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80000"/>
              <a:buFont typeface="Arial" pitchFamily="34" charset="0"/>
              <a:buChar char="•"/>
              <a:tabLst/>
              <a:defRPr/>
            </a:pPr>
            <a:r>
              <a:rPr kumimoji="0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</a:rPr>
              <a:t>Faible couplage entre les µServices</a:t>
            </a:r>
          </a:p>
          <a:p>
            <a:pPr marL="669925" marR="0" lvl="1" indent="-325438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80000"/>
              <a:buFont typeface="Arial" pitchFamily="34" charset="0"/>
              <a:buChar char="•"/>
              <a:tabLst/>
              <a:defRPr/>
            </a:pPr>
            <a:r>
              <a:rPr kumimoji="0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</a:rPr>
              <a:t>Fonctionnement asynchrone des µServices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Wingdings" panose="05000000000000000000" pitchFamily="2" charset="2"/>
              <a:buChar char="§"/>
              <a:defRPr/>
            </a:pPr>
            <a:r>
              <a:rPr lang="fr-FR" sz="2400" kern="0" dirty="0" smtClean="0">
                <a:solidFill>
                  <a:srgbClr val="002060"/>
                </a:solidFill>
                <a:latin typeface="Arial"/>
                <a:cs typeface="+mn-cs"/>
              </a:rPr>
              <a:t>Utilisation de l’approche microservice dans le Cloud</a:t>
            </a:r>
          </a:p>
        </p:txBody>
      </p:sp>
      <p:sp>
        <p:nvSpPr>
          <p:cNvPr id="6" name="Espace réservé du pied de page 3">
            <a:extLst>
              <a:ext uri="{FF2B5EF4-FFF2-40B4-BE49-F238E27FC236}">
                <a16:creationId xmlns:a16="http://schemas.microsoft.com/office/drawing/2014/main" id="{1FF16998-59DF-4858-A307-FA26AE68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3528" y="6342943"/>
            <a:ext cx="7704856" cy="468288"/>
          </a:xfrm>
        </p:spPr>
        <p:txBody>
          <a:bodyPr/>
          <a:lstStyle/>
          <a:p>
            <a:pPr marL="344487" lvl="1" eaLnBrk="0" hangingPunct="0">
              <a:spcBef>
                <a:spcPct val="20000"/>
              </a:spcBef>
              <a:buClr>
                <a:srgbClr val="990000"/>
              </a:buClr>
              <a:buSzPct val="180000"/>
            </a:pP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[33] </a:t>
            </a:r>
            <a:r>
              <a:rPr lang="en-US" sz="1200" dirty="0">
                <a:solidFill>
                  <a:srgbClr val="002060"/>
                </a:solidFill>
                <a:latin typeface="+mj-lt"/>
              </a:rPr>
              <a:t>: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Sekar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Vyas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 &amp;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Egi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, Norbert &amp;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Ratnasamy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, Sylvia &amp;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Reiter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, Michael &amp;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Shi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Guangyu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. (2012). Design and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implementation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 of a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consolidated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j-lt"/>
              </a:rPr>
              <a:t>middlebox</a:t>
            </a:r>
            <a:r>
              <a:rPr lang="fr-FR" sz="1200" dirty="0">
                <a:solidFill>
                  <a:srgbClr val="002060"/>
                </a:solidFill>
                <a:latin typeface="+mj-lt"/>
              </a:rPr>
              <a:t> architecture. 24-24. </a:t>
            </a:r>
          </a:p>
        </p:txBody>
      </p:sp>
      <p:sp>
        <p:nvSpPr>
          <p:cNvPr id="3" name="Rectangle 2"/>
          <p:cNvSpPr/>
          <p:nvPr/>
        </p:nvSpPr>
        <p:spPr>
          <a:xfrm>
            <a:off x="323528" y="1052736"/>
            <a:ext cx="561344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spcBef>
                <a:spcPct val="20000"/>
              </a:spcBef>
              <a:buClr>
                <a:srgbClr val="990000"/>
              </a:buClr>
              <a:buSzPct val="150000"/>
              <a:buFont typeface="Wingdings" pitchFamily="2" charset="2"/>
              <a:buChar char="§"/>
            </a:pPr>
            <a:r>
              <a:rPr lang="fr-FR" sz="2400" kern="0" dirty="0">
                <a:solidFill>
                  <a:srgbClr val="002060"/>
                </a:solidFill>
                <a:latin typeface="Arial"/>
              </a:rPr>
              <a:t>Inconvénients des architectures monolithiques 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Chevauchement des fonctionnalités au sein d’une même SFC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Gaspillage de cycle CPU</a:t>
            </a:r>
          </a:p>
          <a:p>
            <a:pPr marL="1022350" lvl="2" indent="-350838" eaLnBrk="0" hangingPunct="0">
              <a:spcBef>
                <a:spcPct val="20000"/>
              </a:spcBef>
              <a:buClr>
                <a:srgbClr val="990000"/>
              </a:buClr>
              <a:buSzPct val="130000"/>
              <a:buFont typeface="Courier New" pitchFamily="49" charset="0"/>
              <a:buChar char="o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25% de cycles </a:t>
            </a: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CP</a:t>
            </a:r>
            <a:r>
              <a:rPr lang="fr-FR" sz="2000" kern="0" dirty="0">
                <a:solidFill>
                  <a:srgbClr val="002060"/>
                </a:solidFill>
                <a:latin typeface="Arial"/>
              </a:rPr>
              <a:t>U</a:t>
            </a: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 </a:t>
            </a:r>
            <a:r>
              <a:rPr lang="fr-FR" sz="2000" kern="0" dirty="0">
                <a:solidFill>
                  <a:srgbClr val="002060"/>
                </a:solidFill>
                <a:latin typeface="Arial"/>
              </a:rPr>
              <a:t>dans du traitement redondant [33]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Inflexibilité dans la mise à </a:t>
            </a: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l’échelle</a:t>
            </a:r>
          </a:p>
          <a:p>
            <a:pPr marL="344487" lvl="1" eaLnBrk="0" hangingPunct="0">
              <a:spcBef>
                <a:spcPct val="20000"/>
              </a:spcBef>
              <a:buClr>
                <a:srgbClr val="990000"/>
              </a:buClr>
              <a:buSzPct val="180000"/>
            </a:pPr>
            <a:endParaRPr lang="fr-FR" sz="2000" kern="0" dirty="0">
              <a:solidFill>
                <a:srgbClr val="002060"/>
              </a:solidFill>
              <a:latin typeface="Arial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7015280" y="2266182"/>
            <a:ext cx="675830" cy="1113743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à coins arrondis 10"/>
          <p:cNvSpPr/>
          <p:nvPr/>
        </p:nvSpPr>
        <p:spPr>
          <a:xfrm>
            <a:off x="7952566" y="2266182"/>
            <a:ext cx="675830" cy="1113743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7140331" y="2419351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C1</a:t>
            </a:r>
            <a:endParaRPr lang="fr-FR" sz="1200" dirty="0">
              <a:solidFill>
                <a:srgbClr val="FFC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40331" y="2925288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C3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75444" y="2419351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C1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075444" y="2925289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C4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20" name="Rectangle à coins arrondis 19"/>
          <p:cNvSpPr/>
          <p:nvPr/>
        </p:nvSpPr>
        <p:spPr>
          <a:xfrm>
            <a:off x="6124313" y="2266182"/>
            <a:ext cx="675830" cy="1113743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6250537" y="2420734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C1</a:t>
            </a:r>
            <a:endParaRPr lang="fr-FR" sz="1200" dirty="0">
              <a:solidFill>
                <a:srgbClr val="FFC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50537" y="2925288"/>
            <a:ext cx="430074" cy="262057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FFC000"/>
                </a:solidFill>
              </a:rPr>
              <a:t>C2</a:t>
            </a:r>
            <a:endParaRPr lang="fr-FR" sz="1400" dirty="0">
              <a:solidFill>
                <a:srgbClr val="FFC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73527" y="3370633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FF0000"/>
                </a:solidFill>
                <a:latin typeface="Arial"/>
              </a:rPr>
              <a:t>NF</a:t>
            </a:r>
            <a:r>
              <a:rPr lang="fr-FR" kern="0" baseline="-25000" dirty="0" smtClean="0">
                <a:solidFill>
                  <a:srgbClr val="FF0000"/>
                </a:solidFill>
                <a:latin typeface="Arial"/>
              </a:rPr>
              <a:t>1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61599" y="3379925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FF0000"/>
                </a:solidFill>
                <a:latin typeface="Arial"/>
              </a:rPr>
              <a:t>NF</a:t>
            </a:r>
            <a:r>
              <a:rPr lang="fr-FR" kern="0" baseline="-25000" dirty="0" smtClean="0">
                <a:solidFill>
                  <a:srgbClr val="FF0000"/>
                </a:solidFill>
                <a:latin typeface="Arial"/>
              </a:rPr>
              <a:t>2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001780" y="3379925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kern="0" dirty="0" smtClean="0">
                <a:solidFill>
                  <a:srgbClr val="FF0000"/>
                </a:solidFill>
                <a:latin typeface="Arial"/>
              </a:rPr>
              <a:t>NF</a:t>
            </a:r>
            <a:r>
              <a:rPr lang="fr-FR" kern="0" baseline="-25000" dirty="0" smtClean="0">
                <a:solidFill>
                  <a:srgbClr val="FF0000"/>
                </a:solidFill>
                <a:latin typeface="Arial"/>
              </a:rPr>
              <a:t>3</a:t>
            </a:r>
            <a:endParaRPr lang="fr-FR" baseline="-25000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90336" y="1134271"/>
            <a:ext cx="746434" cy="23535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5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>
            <a:extLst>
              <a:ext uri="{FF2B5EF4-FFF2-40B4-BE49-F238E27FC236}">
                <a16:creationId xmlns:a16="http://schemas.microsoft.com/office/drawing/2014/main" id="{59B376D3-3453-440A-BB9A-C1964B761B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04" b="19962"/>
          <a:stretch/>
        </p:blipFill>
        <p:spPr bwMode="auto">
          <a:xfrm>
            <a:off x="4893049" y="1654058"/>
            <a:ext cx="3013019" cy="97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B99CDCA8-4B00-4058-93A6-09CAD8428EC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210"/>
          <a:stretch/>
        </p:blipFill>
        <p:spPr bwMode="auto">
          <a:xfrm>
            <a:off x="827584" y="1579270"/>
            <a:ext cx="3555997" cy="1046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Architecture monolithique/microservice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8116" y="2852937"/>
            <a:ext cx="8640959" cy="432048"/>
          </a:xfrm>
        </p:spPr>
        <p:txBody>
          <a:bodyPr numCol="1"/>
          <a:lstStyle/>
          <a:p>
            <a:pPr lvl="0"/>
            <a:r>
              <a:rPr lang="fr-FR" sz="2400" dirty="0"/>
              <a:t>Avantages du passage au </a:t>
            </a:r>
            <a:r>
              <a:rPr lang="fr-FR" sz="2400" dirty="0" smtClean="0"/>
              <a:t> microservice</a:t>
            </a:r>
            <a:endParaRPr lang="fr-FR" sz="1600" dirty="0"/>
          </a:p>
          <a:p>
            <a:pPr lvl="1"/>
            <a:endParaRPr lang="fr-FR" sz="20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13</a:t>
            </a:fld>
            <a:endParaRPr lang="fr-FR" altLang="en-US"/>
          </a:p>
        </p:txBody>
      </p:sp>
      <p:sp>
        <p:nvSpPr>
          <p:cNvPr id="12" name="Espace réservé du pied de page 3">
            <a:extLst>
              <a:ext uri="{FF2B5EF4-FFF2-40B4-BE49-F238E27FC236}">
                <a16:creationId xmlns:a16="http://schemas.microsoft.com/office/drawing/2014/main" id="{D94BA33A-1CAC-4322-9267-0F203E60305B}"/>
              </a:ext>
            </a:extLst>
          </p:cNvPr>
          <p:cNvSpPr txBox="1">
            <a:spLocks/>
          </p:cNvSpPr>
          <p:nvPr/>
        </p:nvSpPr>
        <p:spPr bwMode="auto">
          <a:xfrm>
            <a:off x="5027163" y="2511037"/>
            <a:ext cx="2990066" cy="378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2060"/>
                </a:solidFill>
                <a:latin typeface="+mj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fr-FR" sz="2000" dirty="0">
                <a:solidFill>
                  <a:schemeClr val="tx1"/>
                </a:solidFill>
              </a:rPr>
              <a:t>Approche microservices </a:t>
            </a:r>
          </a:p>
        </p:txBody>
      </p:sp>
      <p:sp>
        <p:nvSpPr>
          <p:cNvPr id="13" name="Espace réservé du pied de page 3">
            <a:extLst>
              <a:ext uri="{FF2B5EF4-FFF2-40B4-BE49-F238E27FC236}">
                <a16:creationId xmlns:a16="http://schemas.microsoft.com/office/drawing/2014/main" id="{DD45CBBC-5707-4E2A-86A5-BCE756A6CF0C}"/>
              </a:ext>
            </a:extLst>
          </p:cNvPr>
          <p:cNvSpPr txBox="1">
            <a:spLocks/>
          </p:cNvSpPr>
          <p:nvPr/>
        </p:nvSpPr>
        <p:spPr bwMode="auto">
          <a:xfrm>
            <a:off x="1395724" y="2499548"/>
            <a:ext cx="2689594" cy="40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02060"/>
                </a:solidFill>
                <a:latin typeface="+mj-lt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r>
              <a:rPr lang="fr-FR" sz="2000" dirty="0">
                <a:solidFill>
                  <a:schemeClr val="tx1"/>
                </a:solidFill>
              </a:rPr>
              <a:t>Approche monolithique</a:t>
            </a:r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1FF16998-59DF-4858-A307-FA26AE68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2890" y="6389712"/>
            <a:ext cx="7704856" cy="468288"/>
          </a:xfrm>
        </p:spPr>
        <p:txBody>
          <a:bodyPr/>
          <a:lstStyle/>
          <a:p>
            <a:pPr marL="344487" marR="0" lvl="1" algn="just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80000"/>
              <a:tabLst/>
              <a:defRPr/>
            </a:pPr>
            <a:r>
              <a:rPr lang="en-US" sz="1200" dirty="0" smtClean="0">
                <a:solidFill>
                  <a:srgbClr val="002060"/>
                </a:solidFill>
                <a:latin typeface="+mj-lt"/>
              </a:rPr>
              <a:t>[34] </a:t>
            </a:r>
            <a:r>
              <a:rPr lang="en-US" sz="1200" dirty="0">
                <a:solidFill>
                  <a:srgbClr val="002060"/>
                </a:solidFill>
                <a:latin typeface="+mj-lt"/>
              </a:rPr>
              <a:t>: S. R. Chowdhury, M. A. Salahuddin, N. </a:t>
            </a:r>
            <a:r>
              <a:rPr lang="en-US" sz="1200" dirty="0" err="1">
                <a:solidFill>
                  <a:srgbClr val="002060"/>
                </a:solidFill>
                <a:latin typeface="+mj-lt"/>
              </a:rPr>
              <a:t>Limam</a:t>
            </a:r>
            <a:r>
              <a:rPr lang="en-US" sz="1200" dirty="0">
                <a:solidFill>
                  <a:srgbClr val="002060"/>
                </a:solidFill>
                <a:latin typeface="+mj-lt"/>
              </a:rPr>
              <a:t> and R. </a:t>
            </a:r>
            <a:r>
              <a:rPr lang="en-US" sz="1200" dirty="0" err="1">
                <a:solidFill>
                  <a:srgbClr val="002060"/>
                </a:solidFill>
                <a:latin typeface="+mj-lt"/>
              </a:rPr>
              <a:t>Boutaba</a:t>
            </a:r>
            <a:r>
              <a:rPr lang="en-US" sz="1200" dirty="0">
                <a:solidFill>
                  <a:srgbClr val="002060"/>
                </a:solidFill>
                <a:latin typeface="+mj-lt"/>
              </a:rPr>
              <a:t>, "Re-Architecting NFV Ecosystem with Microservices: State of the Art and Research Challenges," in IEEE Network</a:t>
            </a:r>
            <a:endParaRPr lang="fr-FR" sz="12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 bwMode="auto">
          <a:xfrm>
            <a:off x="318116" y="1198819"/>
            <a:ext cx="2453684" cy="454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50000"/>
              <a:buFont typeface="Wingdings" pitchFamily="2" charset="2"/>
              <a:buChar char="§"/>
              <a:defRPr sz="30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80000"/>
              <a:buFont typeface="Arial" pitchFamily="34" charset="0"/>
              <a:buChar char="•"/>
              <a:defRPr sz="2600">
                <a:solidFill>
                  <a:srgbClr val="002060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30000"/>
              <a:buFont typeface="Courier New" pitchFamily="49" charset="0"/>
              <a:buChar char="o"/>
              <a:defRPr sz="2200">
                <a:solidFill>
                  <a:srgbClr val="002060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75000"/>
              <a:buFont typeface="Wingdings" pitchFamily="2" charset="2"/>
              <a:buChar char="q"/>
              <a:defRPr sz="2000">
                <a:solidFill>
                  <a:srgbClr val="002060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400" kern="0" dirty="0" smtClean="0"/>
              <a:t>Exemple [34]: </a:t>
            </a:r>
          </a:p>
        </p:txBody>
      </p:sp>
      <p:sp>
        <p:nvSpPr>
          <p:cNvPr id="11" name="Espace réservé du contenu 2"/>
          <p:cNvSpPr txBox="1">
            <a:spLocks/>
          </p:cNvSpPr>
          <p:nvPr/>
        </p:nvSpPr>
        <p:spPr bwMode="auto">
          <a:xfrm>
            <a:off x="318116" y="4350282"/>
            <a:ext cx="8640959" cy="1882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50000"/>
              <a:buFont typeface="Wingdings" pitchFamily="2" charset="2"/>
              <a:buChar char="§"/>
              <a:defRPr sz="300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80000"/>
              <a:buFont typeface="Arial" pitchFamily="34" charset="0"/>
              <a:buChar char="•"/>
              <a:defRPr sz="2600">
                <a:solidFill>
                  <a:srgbClr val="002060"/>
                </a:solidFill>
                <a:latin typeface="+mn-lt"/>
              </a:defRPr>
            </a:lvl2pPr>
            <a:lvl3pPr marL="1022350" indent="-3508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30000"/>
              <a:buFont typeface="Courier New" pitchFamily="49" charset="0"/>
              <a:buChar char="o"/>
              <a:defRPr sz="2200">
                <a:solidFill>
                  <a:srgbClr val="002060"/>
                </a:solidFill>
                <a:latin typeface="+mn-lt"/>
              </a:defRPr>
            </a:lvl3pPr>
            <a:lvl4pPr marL="1339850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75000"/>
              <a:buFont typeface="Wingdings" pitchFamily="2" charset="2"/>
              <a:buChar char="q"/>
              <a:defRPr sz="2000">
                <a:solidFill>
                  <a:srgbClr val="002060"/>
                </a:solidFill>
                <a:latin typeface="+mn-lt"/>
              </a:defRPr>
            </a:lvl4pPr>
            <a:lvl5pPr marL="1681163" indent="-3397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2400" kern="0" dirty="0" smtClean="0"/>
              <a:t>Nécessité de repenser les décisions d’orchestration</a:t>
            </a:r>
          </a:p>
          <a:p>
            <a:pPr lvl="1"/>
            <a:r>
              <a:rPr lang="fr-FR" sz="2000" kern="0" dirty="0" smtClean="0"/>
              <a:t>Densification de la communication</a:t>
            </a:r>
          </a:p>
          <a:p>
            <a:pPr lvl="1"/>
            <a:r>
              <a:rPr lang="fr-FR" sz="2000" kern="0" dirty="0" smtClean="0"/>
              <a:t>Fonctionnement asynchrone des microservices</a:t>
            </a:r>
          </a:p>
          <a:p>
            <a:pPr lvl="1"/>
            <a:r>
              <a:rPr lang="fr-FR" sz="2000" kern="0" dirty="0" smtClean="0"/>
              <a:t>Parallélisme ainsi que la gestion des cycles de vie des paquets </a:t>
            </a:r>
          </a:p>
          <a:p>
            <a:pPr lvl="1"/>
            <a:r>
              <a:rPr lang="fr-FR" sz="2000" kern="0" dirty="0" smtClean="0"/>
              <a:t>Agrégation des fonctionnalités</a:t>
            </a:r>
          </a:p>
          <a:p>
            <a:pPr marL="344487" lvl="1" indent="0">
              <a:buNone/>
            </a:pPr>
            <a:endParaRPr lang="fr-FR" sz="2000" kern="0" dirty="0" smtClean="0"/>
          </a:p>
        </p:txBody>
      </p:sp>
      <p:sp>
        <p:nvSpPr>
          <p:cNvPr id="6" name="Rectangle 5"/>
          <p:cNvSpPr/>
          <p:nvPr/>
        </p:nvSpPr>
        <p:spPr>
          <a:xfrm>
            <a:off x="447238" y="3280794"/>
            <a:ext cx="8696762" cy="1077218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Flexibilité 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>
                <a:solidFill>
                  <a:srgbClr val="002060"/>
                </a:solidFill>
                <a:latin typeface="Arial"/>
              </a:rPr>
              <a:t>Développements, M.A.J et tests </a:t>
            </a: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simplifiés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Optimisation </a:t>
            </a:r>
            <a:r>
              <a:rPr lang="fr-FR" sz="2000" kern="0" dirty="0">
                <a:solidFill>
                  <a:srgbClr val="002060"/>
                </a:solidFill>
                <a:latin typeface="Arial"/>
              </a:rPr>
              <a:t>des </a:t>
            </a: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ressources </a:t>
            </a:r>
          </a:p>
          <a:p>
            <a:pPr marL="669925" lvl="1" indent="-325438" eaLnBrk="0" hangingPunct="0">
              <a:spcBef>
                <a:spcPct val="20000"/>
              </a:spcBef>
              <a:buClr>
                <a:srgbClr val="990000"/>
              </a:buClr>
              <a:buSzPct val="180000"/>
              <a:buFont typeface="Arial" pitchFamily="34" charset="0"/>
              <a:buChar char="•"/>
            </a:pPr>
            <a:r>
              <a:rPr lang="fr-FR" sz="2000" kern="0" dirty="0" smtClean="0">
                <a:solidFill>
                  <a:srgbClr val="002060"/>
                </a:solidFill>
                <a:latin typeface="Arial"/>
              </a:rPr>
              <a:t>Meilleure </a:t>
            </a:r>
            <a:r>
              <a:rPr lang="fr-FR" sz="2000" kern="0" dirty="0">
                <a:solidFill>
                  <a:srgbClr val="002060"/>
                </a:solidFill>
                <a:latin typeface="Arial"/>
              </a:rPr>
              <a:t>tolérance aux pannes</a:t>
            </a:r>
          </a:p>
        </p:txBody>
      </p:sp>
    </p:spTree>
    <p:extLst>
      <p:ext uri="{BB962C8B-B14F-4D97-AF65-F5344CB8AC3E}">
        <p14:creationId xmlns:p14="http://schemas.microsoft.com/office/powerpoint/2010/main" val="349826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9" y="0"/>
            <a:ext cx="7776864" cy="1008112"/>
          </a:xfrm>
        </p:spPr>
        <p:txBody>
          <a:bodyPr/>
          <a:lstStyle/>
          <a:p>
            <a:r>
              <a:rPr lang="fr-FR" sz="3200" dirty="0"/>
              <a:t>Microservice : revue de </a:t>
            </a:r>
            <a:r>
              <a:rPr lang="fr-FR" sz="3200" dirty="0" smtClean="0"/>
              <a:t>littérature dans </a:t>
            </a:r>
            <a:r>
              <a:rPr lang="fr-FR" sz="3200" dirty="0"/>
              <a:t>le contexte Cloud</a:t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9" y="1187763"/>
            <a:ext cx="8496943" cy="5112568"/>
          </a:xfrm>
        </p:spPr>
        <p:txBody>
          <a:bodyPr/>
          <a:lstStyle/>
          <a:p>
            <a:r>
              <a:rPr lang="fr-FR" sz="2400" dirty="0" err="1" smtClean="0"/>
              <a:t>N.Jahromi</a:t>
            </a:r>
            <a:r>
              <a:rPr lang="fr-FR" sz="2400" dirty="0" smtClean="0"/>
              <a:t> </a:t>
            </a:r>
            <a:r>
              <a:rPr lang="fr-FR" sz="2400" i="1" dirty="0"/>
              <a:t>et al </a:t>
            </a:r>
            <a:r>
              <a:rPr lang="fr-FR" sz="2400" dirty="0" smtClean="0"/>
              <a:t>[35] </a:t>
            </a:r>
            <a:r>
              <a:rPr lang="fr-FR" sz="2400" dirty="0"/>
              <a:t>proposent une architecture microservice pour les composants CDN </a:t>
            </a:r>
          </a:p>
          <a:p>
            <a:pPr lvl="1"/>
            <a:r>
              <a:rPr lang="fr-FR" sz="2000" dirty="0"/>
              <a:t>CDN </a:t>
            </a:r>
            <a:r>
              <a:rPr lang="fr-FR" sz="2000" dirty="0" smtClean="0"/>
              <a:t>décomposés </a:t>
            </a:r>
            <a:r>
              <a:rPr lang="fr-FR" sz="2000" dirty="0"/>
              <a:t>en µServices</a:t>
            </a:r>
          </a:p>
          <a:p>
            <a:pPr lvl="1"/>
            <a:r>
              <a:rPr lang="fr-FR" sz="2000" dirty="0" smtClean="0"/>
              <a:t>S’inspirent </a:t>
            </a:r>
            <a:r>
              <a:rPr lang="fr-FR" sz="2000" dirty="0"/>
              <a:t>des </a:t>
            </a:r>
            <a:r>
              <a:rPr lang="fr-FR" sz="2000" dirty="0" smtClean="0"/>
              <a:t>concepts </a:t>
            </a:r>
            <a:r>
              <a:rPr lang="fr-FR" sz="2000" dirty="0"/>
              <a:t>NFV pour l’orchestration</a:t>
            </a:r>
          </a:p>
          <a:p>
            <a:pPr lvl="1"/>
            <a:r>
              <a:rPr lang="fr-FR" sz="2000" dirty="0" smtClean="0"/>
              <a:t>Décisions d’orchestration non traitées</a:t>
            </a:r>
          </a:p>
          <a:p>
            <a:pPr lvl="1"/>
            <a:endParaRPr lang="fr-FR" sz="2000" dirty="0"/>
          </a:p>
          <a:p>
            <a:r>
              <a:rPr lang="fr-FR" sz="2400" dirty="0" err="1"/>
              <a:t>Y.Yinbo</a:t>
            </a:r>
            <a:r>
              <a:rPr lang="fr-FR" sz="2400" dirty="0"/>
              <a:t> </a:t>
            </a:r>
            <a:r>
              <a:rPr lang="fr-FR" sz="2400" i="1" dirty="0" smtClean="0"/>
              <a:t>et </a:t>
            </a:r>
            <a:r>
              <a:rPr lang="fr-FR" sz="2400" i="1" dirty="0"/>
              <a:t>al </a:t>
            </a:r>
            <a:r>
              <a:rPr lang="fr-FR" sz="2400" dirty="0" smtClean="0"/>
              <a:t>[36] </a:t>
            </a:r>
            <a:r>
              <a:rPr lang="fr-FR" sz="2400" dirty="0"/>
              <a:t>traitent la problématique de placement et de </a:t>
            </a:r>
            <a:r>
              <a:rPr lang="fr-FR" sz="2400" dirty="0" smtClean="0"/>
              <a:t>chainage </a:t>
            </a:r>
            <a:r>
              <a:rPr lang="fr-FR" sz="2400" dirty="0"/>
              <a:t>de </a:t>
            </a:r>
            <a:r>
              <a:rPr lang="fr-FR" sz="2400" dirty="0" smtClean="0"/>
              <a:t>microservices </a:t>
            </a:r>
            <a:endParaRPr lang="fr-FR" sz="2400" dirty="0"/>
          </a:p>
          <a:p>
            <a:pPr lvl="1"/>
            <a:r>
              <a:rPr lang="fr-FR" sz="2000" dirty="0"/>
              <a:t>Approche permettant : l’instanciation, le </a:t>
            </a:r>
            <a:r>
              <a:rPr lang="fr-FR" sz="2000" dirty="0" smtClean="0"/>
              <a:t>placement ainsi </a:t>
            </a:r>
            <a:r>
              <a:rPr lang="fr-FR" sz="2000" dirty="0"/>
              <a:t>que le chainage </a:t>
            </a:r>
            <a:endParaRPr lang="fr-FR" sz="2000" dirty="0" smtClean="0"/>
          </a:p>
          <a:p>
            <a:pPr lvl="1"/>
            <a:r>
              <a:rPr lang="fr-FR" sz="2000" dirty="0" smtClean="0"/>
              <a:t>Algorithme </a:t>
            </a:r>
            <a:r>
              <a:rPr lang="fr-FR" sz="2000" dirty="0"/>
              <a:t>de placement de type Glouton </a:t>
            </a:r>
          </a:p>
          <a:p>
            <a:pPr lvl="1"/>
            <a:r>
              <a:rPr lang="fr-FR" sz="2000" dirty="0"/>
              <a:t>Performance </a:t>
            </a:r>
            <a:r>
              <a:rPr lang="fr-FR" sz="2000" dirty="0" smtClean="0"/>
              <a:t>lésée comparée </a:t>
            </a:r>
            <a:r>
              <a:rPr lang="fr-FR" sz="2000" dirty="0"/>
              <a:t>aux méthodes monolithiques </a:t>
            </a:r>
          </a:p>
          <a:p>
            <a:pPr lvl="1"/>
            <a:endParaRPr lang="fr-FR" sz="2400" dirty="0" smtClean="0"/>
          </a:p>
          <a:p>
            <a:pPr lvl="1"/>
            <a:endParaRPr lang="fr-FR" sz="2400" dirty="0"/>
          </a:p>
          <a:p>
            <a:pPr lvl="2"/>
            <a:endParaRPr lang="fr-FR" sz="2000" dirty="0"/>
          </a:p>
          <a:p>
            <a:pPr lvl="1"/>
            <a:endParaRPr lang="fr-FR" sz="2200" dirty="0"/>
          </a:p>
          <a:p>
            <a:pPr lvl="2"/>
            <a:endParaRPr lang="fr-FR" dirty="0"/>
          </a:p>
          <a:p>
            <a:pPr lvl="1"/>
            <a:endParaRPr lang="fr-FR" dirty="0"/>
          </a:p>
          <a:p>
            <a:pPr lvl="2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14</a:t>
            </a:fld>
            <a:endParaRPr lang="fr-FR" altLang="en-US"/>
          </a:p>
        </p:txBody>
      </p:sp>
      <p:sp>
        <p:nvSpPr>
          <p:cNvPr id="6" name="Espace réservé du pied de page 3">
            <a:extLst>
              <a:ext uri="{FF2B5EF4-FFF2-40B4-BE49-F238E27FC236}">
                <a16:creationId xmlns:a16="http://schemas.microsoft.com/office/drawing/2014/main" id="{1FF16998-59DF-4858-A307-FA26AE68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97" y="5841458"/>
            <a:ext cx="8352928" cy="972001"/>
          </a:xfrm>
        </p:spPr>
        <p:txBody>
          <a:bodyPr/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100" dirty="0" smtClean="0">
                <a:solidFill>
                  <a:srgbClr val="002060"/>
                </a:solidFill>
                <a:latin typeface="+mj-lt"/>
              </a:rPr>
              <a:t>[35]: 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N. T.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Jahromi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, R. H.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Glitho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, A.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Larabi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and R. Brunner, "An NFV and microservice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based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architecture for on-the-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fly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component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provisioning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in content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delivery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networks," 2018 15th IEEE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Annual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Consumer Communications &amp; Networking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Conference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(CCNC), 2018, pp. 1-7,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doi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: 10.1109/CCNC.2018.8319227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100" dirty="0" smtClean="0">
                <a:solidFill>
                  <a:srgbClr val="002060"/>
                </a:solidFill>
                <a:latin typeface="+mj-lt"/>
              </a:rPr>
              <a:t>[36]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Yinbo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,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Yu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&amp; Yang,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Jianfeng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&amp; Guo,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Chengcheng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&amp; Zheng, Hong &amp; He,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Jiancheng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. (2019). Joint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optimization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of service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request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fr-FR" sz="1100" dirty="0" err="1" smtClean="0">
                <a:solidFill>
                  <a:srgbClr val="002060"/>
                </a:solidFill>
                <a:latin typeface="+mj-lt"/>
              </a:rPr>
              <a:t>routing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 and instance placement in the microservice system. Journal of Network and Computer Applications. 147. 102441. 10.1016/j.jnca.2019.102441. </a:t>
            </a:r>
            <a:endParaRPr lang="fr-FR" sz="11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0417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9" y="953963"/>
            <a:ext cx="8717940" cy="5499372"/>
          </a:xfrm>
        </p:spPr>
        <p:txBody>
          <a:bodyPr/>
          <a:lstStyle/>
          <a:p>
            <a:r>
              <a:rPr lang="fr-FR" dirty="0" err="1"/>
              <a:t>H.Hawilo</a:t>
            </a:r>
            <a:r>
              <a:rPr lang="fr-FR" dirty="0"/>
              <a:t> et </a:t>
            </a:r>
            <a:r>
              <a:rPr lang="fr-FR" i="1" dirty="0"/>
              <a:t>al.</a:t>
            </a:r>
            <a:r>
              <a:rPr lang="fr-FR" dirty="0"/>
              <a:t> </a:t>
            </a:r>
            <a:r>
              <a:rPr lang="fr-FR" dirty="0" smtClean="0"/>
              <a:t>[37] présentent </a:t>
            </a:r>
            <a:r>
              <a:rPr lang="fr-FR" dirty="0"/>
              <a:t>les principaux défis et </a:t>
            </a:r>
            <a:r>
              <a:rPr lang="fr-FR" dirty="0" smtClean="0"/>
              <a:t>exigences</a:t>
            </a:r>
            <a:endParaRPr lang="fr-FR" dirty="0"/>
          </a:p>
          <a:p>
            <a:r>
              <a:rPr lang="fr-FR" sz="2800" dirty="0"/>
              <a:t>Proposent un </a:t>
            </a:r>
            <a:r>
              <a:rPr lang="fr-FR" sz="2800" dirty="0" smtClean="0"/>
              <a:t>modèle MILP </a:t>
            </a:r>
            <a:r>
              <a:rPr lang="fr-FR" sz="2800" dirty="0"/>
              <a:t>pour le VNF-P </a:t>
            </a:r>
            <a:endParaRPr lang="fr-FR" sz="2800" dirty="0" smtClean="0"/>
          </a:p>
          <a:p>
            <a:pPr lvl="1"/>
            <a:r>
              <a:rPr lang="fr-FR" sz="2400" dirty="0" smtClean="0"/>
              <a:t>Contraintes</a:t>
            </a:r>
            <a:endParaRPr lang="fr-FR" sz="2400" dirty="0"/>
          </a:p>
          <a:p>
            <a:pPr lvl="2"/>
            <a:r>
              <a:rPr lang="fr-FR" sz="2000" dirty="0"/>
              <a:t>Rejeter les serveurs </a:t>
            </a:r>
            <a:r>
              <a:rPr lang="fr-FR" sz="2000" dirty="0" smtClean="0"/>
              <a:t>violant </a:t>
            </a:r>
            <a:r>
              <a:rPr lang="fr-FR" sz="2000" dirty="0"/>
              <a:t>les délais limites </a:t>
            </a:r>
            <a:r>
              <a:rPr lang="fr-FR" sz="2000" dirty="0" smtClean="0"/>
              <a:t>de communication entre </a:t>
            </a:r>
            <a:r>
              <a:rPr lang="fr-FR" sz="2000" dirty="0"/>
              <a:t>les </a:t>
            </a:r>
            <a:r>
              <a:rPr lang="fr-FR" sz="2000" dirty="0" smtClean="0"/>
              <a:t>µServices</a:t>
            </a:r>
            <a:endParaRPr lang="fr-FR" sz="2000" dirty="0"/>
          </a:p>
          <a:p>
            <a:pPr lvl="2"/>
            <a:r>
              <a:rPr lang="fr-FR" sz="2000" dirty="0"/>
              <a:t>Sélectionner les serveurs respectant les contraintes </a:t>
            </a:r>
            <a:r>
              <a:rPr lang="fr-FR" sz="2000" dirty="0" smtClean="0"/>
              <a:t>d’affinité/anti-affinité  </a:t>
            </a:r>
            <a:endParaRPr lang="fr-FR" sz="2000" dirty="0"/>
          </a:p>
          <a:p>
            <a:pPr lvl="2"/>
            <a:r>
              <a:rPr lang="fr-FR" sz="2000" dirty="0"/>
              <a:t>Contraintes d’ancrage des </a:t>
            </a:r>
            <a:r>
              <a:rPr lang="fr-FR" sz="2000" dirty="0" smtClean="0"/>
              <a:t>µServices et </a:t>
            </a:r>
            <a:r>
              <a:rPr lang="fr-FR" sz="2000" dirty="0"/>
              <a:t>c</a:t>
            </a:r>
            <a:r>
              <a:rPr lang="fr-FR" sz="2000" dirty="0" smtClean="0"/>
              <a:t>ontraintes </a:t>
            </a:r>
            <a:r>
              <a:rPr lang="fr-FR" sz="2000" dirty="0"/>
              <a:t>de zone orbitale </a:t>
            </a:r>
          </a:p>
          <a:p>
            <a:pPr lvl="3"/>
            <a:r>
              <a:rPr lang="fr-FR" sz="1800" dirty="0"/>
              <a:t>Zone de placement respectant la limite de délais de latence</a:t>
            </a:r>
          </a:p>
          <a:p>
            <a:pPr lvl="1"/>
            <a:r>
              <a:rPr lang="fr-FR" sz="2400" dirty="0" smtClean="0"/>
              <a:t>Objectif </a:t>
            </a:r>
          </a:p>
          <a:p>
            <a:pPr lvl="2"/>
            <a:r>
              <a:rPr lang="fr-FR" sz="2000" dirty="0" smtClean="0"/>
              <a:t>Minimiser </a:t>
            </a:r>
            <a:r>
              <a:rPr lang="fr-FR" sz="2000" dirty="0"/>
              <a:t>les délais de </a:t>
            </a:r>
            <a:r>
              <a:rPr lang="fr-FR" sz="2000" dirty="0" smtClean="0"/>
              <a:t>latence</a:t>
            </a:r>
          </a:p>
          <a:p>
            <a:pPr lvl="1"/>
            <a:r>
              <a:rPr lang="fr-FR" sz="2400" dirty="0" smtClean="0"/>
              <a:t>Environnement de technologie homogène</a:t>
            </a:r>
            <a:endParaRPr lang="fr-FR" sz="2400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15</a:t>
            </a:fld>
            <a:endParaRPr lang="fr-FR" altLang="en-US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9" y="0"/>
            <a:ext cx="7776864" cy="843572"/>
          </a:xfrm>
        </p:spPr>
        <p:txBody>
          <a:bodyPr/>
          <a:lstStyle/>
          <a:p>
            <a:r>
              <a:rPr lang="fr-FR" sz="3200" dirty="0"/>
              <a:t>Microservice : revue de </a:t>
            </a:r>
            <a:r>
              <a:rPr lang="fr-FR" sz="3200" dirty="0" smtClean="0"/>
              <a:t>littérature dans </a:t>
            </a:r>
            <a:r>
              <a:rPr lang="fr-FR" sz="3200" dirty="0"/>
              <a:t>le contexte </a:t>
            </a:r>
            <a:r>
              <a:rPr lang="fr-FR" sz="3200" dirty="0" smtClean="0"/>
              <a:t>d’orchestration de VNF</a:t>
            </a:r>
            <a:endParaRPr lang="fr-FR" sz="3200" dirty="0"/>
          </a:p>
        </p:txBody>
      </p: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1FF16998-59DF-4858-A307-FA26AE68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839" y="6500105"/>
            <a:ext cx="8052361" cy="357895"/>
          </a:xfrm>
        </p:spPr>
        <p:txBody>
          <a:bodyPr/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100" dirty="0" smtClean="0">
                <a:solidFill>
                  <a:srgbClr val="002060"/>
                </a:solidFill>
                <a:latin typeface="+mj-lt"/>
              </a:rPr>
              <a:t>[37] 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: Hassan </a:t>
            </a:r>
            <a:r>
              <a:rPr lang="en-US" sz="1100" dirty="0" err="1">
                <a:solidFill>
                  <a:srgbClr val="002060"/>
                </a:solidFill>
                <a:latin typeface="+mj-lt"/>
              </a:rPr>
              <a:t>Hawilo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, M. </a:t>
            </a:r>
            <a:r>
              <a:rPr lang="en-US" sz="1100" dirty="0" err="1">
                <a:solidFill>
                  <a:srgbClr val="002060"/>
                </a:solidFill>
                <a:latin typeface="+mj-lt"/>
              </a:rPr>
              <a:t>Jammal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 and A. </a:t>
            </a:r>
            <a:r>
              <a:rPr lang="en-US" sz="1100" dirty="0" err="1">
                <a:solidFill>
                  <a:srgbClr val="002060"/>
                </a:solidFill>
                <a:latin typeface="+mj-lt"/>
              </a:rPr>
              <a:t>Shami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, "Exploring </a:t>
            </a:r>
            <a:r>
              <a:rPr lang="en-US" sz="1100" dirty="0" err="1">
                <a:solidFill>
                  <a:srgbClr val="002060"/>
                </a:solidFill>
                <a:latin typeface="+mj-lt"/>
              </a:rPr>
              <a:t>Microservices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 as the Architecture of Choice for Network Function Virtualization Platforms," in IEEE Network, vol. 33, no. 2, pp. 202-210, March/April 2019, </a:t>
            </a:r>
            <a:r>
              <a:rPr lang="en-US" sz="1100" dirty="0" err="1">
                <a:solidFill>
                  <a:srgbClr val="002060"/>
                </a:solidFill>
                <a:latin typeface="+mj-lt"/>
              </a:rPr>
              <a:t>doi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: 10.1109/MNET.2019.1800023</a:t>
            </a:r>
            <a:r>
              <a:rPr lang="en-US" sz="1100" dirty="0">
                <a:latin typeface="+mj-lt"/>
              </a:rPr>
              <a:t>.</a:t>
            </a:r>
            <a:endParaRPr lang="fr-FR" sz="11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0463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9" y="1069787"/>
            <a:ext cx="8820471" cy="5504086"/>
          </a:xfrm>
        </p:spPr>
        <p:txBody>
          <a:bodyPr/>
          <a:lstStyle/>
          <a:p>
            <a:r>
              <a:rPr lang="fr-FR" sz="2800" dirty="0" err="1" smtClean="0"/>
              <a:t>M.Zili</a:t>
            </a:r>
            <a:r>
              <a:rPr lang="fr-FR" sz="2800" dirty="0" smtClean="0"/>
              <a:t> </a:t>
            </a:r>
            <a:r>
              <a:rPr lang="fr-FR" sz="2800" i="1" dirty="0"/>
              <a:t>et al. </a:t>
            </a:r>
            <a:r>
              <a:rPr lang="fr-FR" sz="2800" dirty="0" smtClean="0"/>
              <a:t>[38] </a:t>
            </a:r>
            <a:r>
              <a:rPr lang="fr-FR" sz="2800" dirty="0"/>
              <a:t>développent le Framework </a:t>
            </a:r>
            <a:r>
              <a:rPr lang="fr-FR" sz="2800" dirty="0" err="1"/>
              <a:t>MicroNF</a:t>
            </a:r>
            <a:endParaRPr lang="fr-FR" sz="2800" dirty="0"/>
          </a:p>
          <a:p>
            <a:pPr lvl="1"/>
            <a:r>
              <a:rPr lang="fr-FR" sz="2400" dirty="0" smtClean="0"/>
              <a:t>Traitent </a:t>
            </a:r>
            <a:r>
              <a:rPr lang="fr-FR" sz="2400" dirty="0"/>
              <a:t>les problématiques de </a:t>
            </a:r>
            <a:r>
              <a:rPr lang="fr-FR" sz="2400" dirty="0" smtClean="0"/>
              <a:t>placement</a:t>
            </a:r>
            <a:r>
              <a:rPr lang="fr-FR" sz="2400" dirty="0"/>
              <a:t>, </a:t>
            </a:r>
            <a:r>
              <a:rPr lang="fr-FR" sz="2400" dirty="0" smtClean="0"/>
              <a:t>chainage </a:t>
            </a:r>
            <a:r>
              <a:rPr lang="fr-FR" sz="2400" dirty="0"/>
              <a:t>ainsi que </a:t>
            </a:r>
            <a:r>
              <a:rPr lang="fr-FR" sz="2400" dirty="0" smtClean="0"/>
              <a:t>d’ordonnancement  </a:t>
            </a:r>
            <a:endParaRPr lang="fr-FR" sz="2400" dirty="0"/>
          </a:p>
          <a:p>
            <a:pPr lvl="1"/>
            <a:r>
              <a:rPr lang="fr-FR" sz="2800" dirty="0"/>
              <a:t>Approche développée sur trois axes </a:t>
            </a:r>
          </a:p>
          <a:p>
            <a:pPr lvl="2"/>
            <a:r>
              <a:rPr lang="fr-FR" sz="2000" dirty="0"/>
              <a:t>Reconstruction des </a:t>
            </a:r>
            <a:r>
              <a:rPr lang="fr-FR" sz="2000" dirty="0" smtClean="0"/>
              <a:t>SFCs </a:t>
            </a:r>
            <a:endParaRPr lang="fr-FR" sz="2000" dirty="0"/>
          </a:p>
          <a:p>
            <a:pPr lvl="3"/>
            <a:r>
              <a:rPr lang="fr-FR" dirty="0"/>
              <a:t>Réutilisation </a:t>
            </a:r>
            <a:r>
              <a:rPr lang="fr-FR" dirty="0" smtClean="0"/>
              <a:t>des µServices</a:t>
            </a:r>
            <a:endParaRPr lang="fr-FR" dirty="0"/>
          </a:p>
          <a:p>
            <a:pPr lvl="2"/>
            <a:r>
              <a:rPr lang="fr-FR" sz="2000" dirty="0"/>
              <a:t>Algorithme de placement permettant la consolidation de différents </a:t>
            </a:r>
            <a:r>
              <a:rPr lang="fr-FR" sz="2000" dirty="0" smtClean="0"/>
              <a:t>µServices </a:t>
            </a:r>
            <a:r>
              <a:rPr lang="fr-FR" sz="2000" dirty="0"/>
              <a:t>dans les VMs</a:t>
            </a:r>
          </a:p>
          <a:p>
            <a:pPr lvl="2"/>
            <a:r>
              <a:rPr lang="fr-FR" sz="2000" dirty="0" smtClean="0"/>
              <a:t>Nouvelle </a:t>
            </a:r>
            <a:r>
              <a:rPr lang="fr-FR" sz="2000" dirty="0"/>
              <a:t>approche de mise à l’échelle</a:t>
            </a:r>
            <a:r>
              <a:rPr lang="fr-FR" dirty="0"/>
              <a:t> </a:t>
            </a:r>
          </a:p>
          <a:p>
            <a:pPr lvl="3"/>
            <a:r>
              <a:rPr lang="fr-FR" dirty="0"/>
              <a:t>Evitant la duplication de service </a:t>
            </a:r>
          </a:p>
          <a:p>
            <a:pPr lvl="3"/>
            <a:r>
              <a:rPr lang="fr-FR" dirty="0"/>
              <a:t>Minimisant la </a:t>
            </a:r>
            <a:r>
              <a:rPr lang="fr-FR" dirty="0" smtClean="0"/>
              <a:t>communication </a:t>
            </a:r>
          </a:p>
          <a:p>
            <a:pPr lvl="1"/>
            <a:r>
              <a:rPr lang="fr-FR" dirty="0" smtClean="0"/>
              <a:t>Objectif </a:t>
            </a:r>
          </a:p>
          <a:p>
            <a:pPr lvl="2"/>
            <a:r>
              <a:rPr lang="fr-FR" dirty="0" smtClean="0"/>
              <a:t>Minimiser les coûts de communication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16</a:t>
            </a:fld>
            <a:endParaRPr lang="fr-FR" alt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323529" y="0"/>
            <a:ext cx="7776864" cy="1008112"/>
          </a:xfrm>
        </p:spPr>
        <p:txBody>
          <a:bodyPr/>
          <a:lstStyle/>
          <a:p>
            <a:r>
              <a:rPr lang="fr-FR" sz="3200" dirty="0"/>
              <a:t>Microservice : revue de </a:t>
            </a:r>
            <a:r>
              <a:rPr lang="fr-FR" sz="3200" dirty="0" smtClean="0"/>
              <a:t>littérature dans </a:t>
            </a:r>
            <a:r>
              <a:rPr lang="fr-FR" sz="3200" dirty="0"/>
              <a:t>le contexte </a:t>
            </a:r>
            <a:r>
              <a:rPr lang="fr-FR" sz="3200" dirty="0" smtClean="0"/>
              <a:t>d’orchestration de VNF</a:t>
            </a:r>
            <a:endParaRPr lang="fr-FR" sz="3200" dirty="0"/>
          </a:p>
        </p:txBody>
      </p:sp>
      <p:sp>
        <p:nvSpPr>
          <p:cNvPr id="8" name="Espace réservé du pied de page 3">
            <a:extLst>
              <a:ext uri="{FF2B5EF4-FFF2-40B4-BE49-F238E27FC236}">
                <a16:creationId xmlns:a16="http://schemas.microsoft.com/office/drawing/2014/main" id="{1FF16998-59DF-4858-A307-FA26AE689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9512" y="6386199"/>
            <a:ext cx="7920881" cy="498697"/>
          </a:xfrm>
        </p:spPr>
        <p:txBody>
          <a:bodyPr/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100" dirty="0" smtClean="0">
                <a:solidFill>
                  <a:srgbClr val="002060"/>
                </a:solidFill>
                <a:latin typeface="+mj-lt"/>
              </a:rPr>
              <a:t>[38] </a:t>
            </a:r>
            <a:r>
              <a:rPr lang="en-US" sz="1100" dirty="0">
                <a:solidFill>
                  <a:srgbClr val="002060"/>
                </a:solidFill>
                <a:latin typeface="+mj-lt"/>
              </a:rPr>
              <a:t>: 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Z. Meng, J. Bi, H. Wang, C. Sun and H. Hu, "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MicroNF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: An Efficient Framework for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Enabling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Modularized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 Service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Chains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 in </a:t>
            </a:r>
            <a:r>
              <a:rPr lang="fr-FR" sz="1100" dirty="0" smtClean="0">
                <a:solidFill>
                  <a:srgbClr val="002060"/>
                </a:solidFill>
                <a:latin typeface="+mj-lt"/>
              </a:rPr>
              <a:t>NFV" 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in IEEE Journal on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Selected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 Areas in Communications, vol. 37, no. 8, pp. 1851-1865,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Aug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. 2019, </a:t>
            </a:r>
            <a:r>
              <a:rPr lang="fr-FR" sz="1100" dirty="0" err="1">
                <a:solidFill>
                  <a:srgbClr val="002060"/>
                </a:solidFill>
                <a:latin typeface="+mj-lt"/>
              </a:rPr>
              <a:t>doi</a:t>
            </a:r>
            <a:r>
              <a:rPr lang="fr-FR" sz="1100" dirty="0">
                <a:solidFill>
                  <a:srgbClr val="002060"/>
                </a:solidFill>
                <a:latin typeface="+mj-lt"/>
              </a:rPr>
              <a:t>: 10.1109/JSAC.2019.2927069</a:t>
            </a:r>
          </a:p>
        </p:txBody>
      </p:sp>
    </p:spTree>
    <p:extLst>
      <p:ext uri="{BB962C8B-B14F-4D97-AF65-F5344CB8AC3E}">
        <p14:creationId xmlns:p14="http://schemas.microsoft.com/office/powerpoint/2010/main" val="266631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Sommaire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70448" cy="4428492"/>
          </a:xfrm>
        </p:spPr>
        <p:txBody>
          <a:bodyPr/>
          <a:lstStyle/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Développement des services internet à faible latence  </a:t>
            </a:r>
            <a:endParaRPr lang="fr-FR" sz="2400" dirty="0">
              <a:solidFill>
                <a:schemeClr val="accent3">
                  <a:lumMod val="65000"/>
                </a:schemeClr>
              </a:solidFill>
            </a:endParaRP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Orchestration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de fonction de réseau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virtuelle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(VNF)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Approche microservice appliquée à l’orchestration de VNF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Bilan </a:t>
            </a: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et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perspectives</a:t>
            </a: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17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5889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4196D5-9DDC-4367-B4FA-3D50376A2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Bilan </a:t>
            </a:r>
            <a:r>
              <a:rPr lang="fr-FR" dirty="0" smtClean="0"/>
              <a:t>et </a:t>
            </a:r>
            <a:r>
              <a:rPr lang="fr-FR" dirty="0"/>
              <a:t>perspectives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4940DD-DE86-45F8-B8E5-2D8287FB9A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26575"/>
            <a:ext cx="8640960" cy="5328592"/>
          </a:xfrm>
        </p:spPr>
        <p:txBody>
          <a:bodyPr/>
          <a:lstStyle/>
          <a:p>
            <a:r>
              <a:rPr lang="fr-FR" sz="2000" dirty="0"/>
              <a:t>Limites de l’état de </a:t>
            </a:r>
            <a:r>
              <a:rPr lang="fr-FR" sz="2000" dirty="0" smtClean="0"/>
              <a:t>l’art dans </a:t>
            </a:r>
            <a:r>
              <a:rPr lang="fr-FR" sz="2000" dirty="0"/>
              <a:t>le contexte de la minimisation de la latence </a:t>
            </a:r>
            <a:r>
              <a:rPr lang="fr-FR" sz="2000" dirty="0" smtClean="0"/>
              <a:t>de </a:t>
            </a:r>
            <a:r>
              <a:rPr lang="fr-FR" sz="2000" dirty="0"/>
              <a:t>bout-en-bout</a:t>
            </a:r>
          </a:p>
          <a:p>
            <a:pPr lvl="1"/>
            <a:r>
              <a:rPr lang="fr-FR" sz="1800" dirty="0" smtClean="0"/>
              <a:t>Amélioration de la performance des algorithmes d’orchestration</a:t>
            </a:r>
          </a:p>
          <a:p>
            <a:pPr lvl="1"/>
            <a:r>
              <a:rPr lang="fr-FR" sz="1800" dirty="0" smtClean="0"/>
              <a:t>L’utilisation de contraintes réalistes</a:t>
            </a:r>
          </a:p>
          <a:p>
            <a:pPr lvl="1"/>
            <a:r>
              <a:rPr lang="fr-FR" sz="1800" dirty="0" smtClean="0"/>
              <a:t>L’utilisation de technologies hétérogènes</a:t>
            </a:r>
          </a:p>
          <a:p>
            <a:pPr lvl="1"/>
            <a:r>
              <a:rPr lang="fr-FR" sz="1800" dirty="0" smtClean="0"/>
              <a:t>Cohabitation de l’approche monolithique et microservice</a:t>
            </a:r>
            <a:endParaRPr lang="fr-FR" sz="2400" dirty="0" smtClean="0"/>
          </a:p>
          <a:p>
            <a:r>
              <a:rPr lang="fr-FR" sz="2000" dirty="0" smtClean="0"/>
              <a:t>Perspectives </a:t>
            </a:r>
            <a:endParaRPr lang="fr-FR" sz="2000" dirty="0"/>
          </a:p>
          <a:p>
            <a:pPr lvl="1"/>
            <a:r>
              <a:rPr lang="fr-FR" sz="2000" dirty="0"/>
              <a:t>À court terme </a:t>
            </a:r>
          </a:p>
          <a:p>
            <a:pPr lvl="2"/>
            <a:r>
              <a:rPr lang="fr-FR" sz="1800" dirty="0"/>
              <a:t>Traiter la problématique Capacitated VNF-PC </a:t>
            </a:r>
          </a:p>
          <a:p>
            <a:pPr lvl="3"/>
            <a:r>
              <a:rPr lang="fr-FR" sz="1800" dirty="0"/>
              <a:t>Architecture Microservice </a:t>
            </a:r>
          </a:p>
          <a:p>
            <a:pPr lvl="3"/>
            <a:r>
              <a:rPr lang="fr-FR" sz="1800" dirty="0"/>
              <a:t>Dans un objectif de minimisation de </a:t>
            </a:r>
            <a:r>
              <a:rPr lang="fr-FR" sz="1800" dirty="0" smtClean="0"/>
              <a:t>la latence </a:t>
            </a:r>
            <a:r>
              <a:rPr lang="fr-FR" sz="1800" dirty="0"/>
              <a:t>de bout en bout</a:t>
            </a:r>
          </a:p>
          <a:p>
            <a:pPr lvl="3"/>
            <a:r>
              <a:rPr lang="fr-FR" sz="1800" dirty="0"/>
              <a:t>Dans un environnement de </a:t>
            </a:r>
            <a:r>
              <a:rPr lang="fr-FR" sz="1800" dirty="0" smtClean="0"/>
              <a:t>technologies hétérogènes </a:t>
            </a:r>
            <a:endParaRPr lang="fr-FR" sz="1800" dirty="0"/>
          </a:p>
          <a:p>
            <a:pPr lvl="1"/>
            <a:r>
              <a:rPr lang="fr-FR" sz="1800" dirty="0"/>
              <a:t>À moyen terme </a:t>
            </a:r>
          </a:p>
          <a:p>
            <a:pPr lvl="2"/>
            <a:r>
              <a:rPr lang="fr-FR" sz="1800" dirty="0"/>
              <a:t>Inclure l’aspect dynamique dans la gestion des demandes de service</a:t>
            </a:r>
          </a:p>
          <a:p>
            <a:pPr lvl="2"/>
            <a:r>
              <a:rPr lang="fr-FR" sz="1800" dirty="0"/>
              <a:t>Inclure l’aspect </a:t>
            </a:r>
            <a:r>
              <a:rPr lang="fr-FR" sz="1800" dirty="0" smtClean="0"/>
              <a:t>de cohabitation entre l’approche microservice et monolithique</a:t>
            </a:r>
            <a:endParaRPr lang="fr-FR" sz="1800" dirty="0"/>
          </a:p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CE565BD-6ABA-47A3-9FC1-A7DA11099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18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03669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/>
              <a:t>Questions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B7AFC-B532-4403-B6D7-6B5722C6D3E4}" type="slidenum">
              <a:rPr lang="fr-FR" altLang="en-US" smtClean="0"/>
              <a:pPr>
                <a:defRPr/>
              </a:pPr>
              <a:t>19</a:t>
            </a:fld>
            <a:endParaRPr lang="fr-FR" altLang="en-US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>
          <a:xfrm>
            <a:off x="2699792" y="2744911"/>
            <a:ext cx="3456062" cy="18002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9600" dirty="0"/>
              <a:t>Q &amp; A</a:t>
            </a:r>
            <a:endParaRPr lang="en-US" sz="8800" dirty="0"/>
          </a:p>
          <a:p>
            <a:pPr eaLnBrk="1" hangingPunct="1"/>
            <a:endParaRPr lang="en-US" sz="9600" dirty="0"/>
          </a:p>
          <a:p>
            <a:pPr eaLnBrk="1" hangingPunct="1"/>
            <a:endParaRPr lang="en-US" sz="9600" dirty="0"/>
          </a:p>
          <a:p>
            <a:pPr eaLnBrk="1" hangingPunct="1"/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85820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Sommaire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70448" cy="4428492"/>
          </a:xfrm>
        </p:spPr>
        <p:txBody>
          <a:bodyPr/>
          <a:lstStyle/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Développement des services internet à faible latence  </a:t>
            </a:r>
            <a:endParaRPr lang="fr-FR" sz="2400" dirty="0"/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Orchestration de fonction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de </a:t>
            </a: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réseau virtuelle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(VNF)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Approche microservice appliquée à l’orchestration de VNF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Bilan </a:t>
            </a: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et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perspectives</a:t>
            </a: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2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70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4269D-19FE-4EEF-8BAD-6771AECC22EC}" type="slidenum">
              <a:rPr lang="fr-FR" altLang="en-US" smtClean="0"/>
              <a:pPr>
                <a:defRPr/>
              </a:pPr>
              <a:t>20</a:t>
            </a:fld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323528" y="1217348"/>
            <a:ext cx="836327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[1] : B.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Addis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et al. “Virtual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placement and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routing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optimization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2015 IEEE 4th International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Conference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on Cloud Networking (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CloudNet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). 2015, pp. 171–177.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10.1109/ CloudNet.2015.7335301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[2] :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Bernardetta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Addis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,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Giuliana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Carello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, and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Meihui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Gao. “On a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virtual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placement and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routing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problem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Some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properties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and a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comparison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of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two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formulations”. In: Networks 75 (Nov. 2019).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10.1002/net.21915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[3] : O.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Alhussein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et al. “Joint VNF Placement and Multicast Traffic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Routing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in 5G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Core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Networks”. In: 2018 IEEE Global Communications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Conference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(GLOBECOM). 2018, pp. 1–6.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10.1109/ GLOCOM.2018.8648029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[4] :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Zaid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Allybokus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et al. “Virtual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Placement for Service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Chaining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with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Partial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Orders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and Anti-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Affinity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Rules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Networks 71 (May 2017).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10.1002/net.21768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[5] : M. F. Bari et al. “On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orchestrating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virtual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2015 11th International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Conference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on Network and Service Management (CNSM). 2015, pp. 50–56.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10.1109/CNSM.2015. 7367338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[6] : Chao Bu et al. “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Enabling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Adaptive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Routing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Service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Customization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via the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Integration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of SDN and NFV”. In: Journal of Network and Computer Applications 93 (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June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2017).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10.1016/j. </a:t>
            </a:r>
            <a:r>
              <a:rPr lang="fr-FR" sz="1200" dirty="0" smtClean="0">
                <a:solidFill>
                  <a:srgbClr val="002060"/>
                </a:solidFill>
                <a:latin typeface="+mn-lt"/>
              </a:rPr>
              <a:t>jnca.2017.05.010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[7] : Martín Casado et al. “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Virtualizing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the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forwarding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plane”. In: (Jan. 2010), p. 8.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10.1145/1921151.1921162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[8] : R. Cohen et al. “Near optimal placement of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virtual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2015 IEEE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Conference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on Computer Communications (INFOCOM). 2015, pp. 1346–1354.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10.1109/INFOCOM.2015. 7218511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[9] : R.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Gouareb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, V.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Friderikos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, and A. H.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Aghvami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. “Delay Sensitive Virtual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Placement and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Routing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2018 25th International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Conference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on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Telecommunications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(ICT). 2018, pp. 394–398.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10.1109/ICT.2018.8464883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[10] :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Abhishek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Gupta et al. “On service-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chaining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strategies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using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Virtual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Functions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in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operator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networks”. In: Computer Networks 133 (2018), pp. 1–16.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issn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1389-1286.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https://doi.org/ 10.1016/j.comnet.2018.01.028. url: http://www.sciencedirect.com/science/article/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pii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/S1389128618300379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  <a:latin typeface="+mn-lt"/>
              </a:rPr>
              <a:t>[11] : H. Huang et al. “Service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Chaining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for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Hybrid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Network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Function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”. In: IEEE Transactions on Cloud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Computing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 7.4 (2019), pp. 1082–1094. </a:t>
            </a:r>
            <a:r>
              <a:rPr lang="fr-FR" sz="1200" dirty="0" err="1">
                <a:solidFill>
                  <a:srgbClr val="002060"/>
                </a:solidFill>
                <a:latin typeface="+mn-lt"/>
              </a:rPr>
              <a:t>doi</a:t>
            </a:r>
            <a:r>
              <a:rPr lang="fr-FR" sz="1200" dirty="0">
                <a:solidFill>
                  <a:srgbClr val="002060"/>
                </a:solidFill>
                <a:latin typeface="+mn-lt"/>
              </a:rPr>
              <a:t>: </a:t>
            </a:r>
            <a:r>
              <a:rPr lang="fr-FR" sz="1200" dirty="0" smtClean="0">
                <a:solidFill>
                  <a:srgbClr val="002060"/>
                </a:solidFill>
                <a:latin typeface="+mn-lt"/>
              </a:rPr>
              <a:t>10.1109/TCC.2017.2721401</a:t>
            </a:r>
            <a:endParaRPr lang="fr-FR" sz="12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768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4269D-19FE-4EEF-8BAD-6771AECC22EC}" type="slidenum">
              <a:rPr lang="fr-FR" altLang="en-US" smtClean="0"/>
              <a:pPr>
                <a:defRPr/>
              </a:pPr>
              <a:t>21</a:t>
            </a:fld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323528" y="1217348"/>
            <a:ext cx="8363272" cy="62601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[12] : N. </a:t>
            </a:r>
            <a:r>
              <a:rPr lang="fr-FR" sz="1200" dirty="0" err="1">
                <a:solidFill>
                  <a:srgbClr val="002060"/>
                </a:solidFill>
              </a:rPr>
              <a:t>Kiji</a:t>
            </a:r>
            <a:r>
              <a:rPr lang="fr-FR" sz="1200" dirty="0">
                <a:solidFill>
                  <a:srgbClr val="002060"/>
                </a:solidFill>
              </a:rPr>
              <a:t> et al. “Virtual Network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Placement and </a:t>
            </a:r>
            <a:r>
              <a:rPr lang="fr-FR" sz="1200" dirty="0" err="1">
                <a:solidFill>
                  <a:srgbClr val="002060"/>
                </a:solidFill>
              </a:rPr>
              <a:t>Routing</a:t>
            </a:r>
            <a:r>
              <a:rPr lang="fr-FR" sz="1200" dirty="0">
                <a:solidFill>
                  <a:srgbClr val="002060"/>
                </a:solidFill>
              </a:rPr>
              <a:t> Model for Multicast Service </a:t>
            </a:r>
            <a:r>
              <a:rPr lang="fr-FR" sz="1200" dirty="0" err="1">
                <a:solidFill>
                  <a:srgbClr val="002060"/>
                </a:solidFill>
              </a:rPr>
              <a:t>Chaining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Based</a:t>
            </a:r>
            <a:r>
              <a:rPr lang="fr-FR" sz="1200" dirty="0">
                <a:solidFill>
                  <a:srgbClr val="002060"/>
                </a:solidFill>
              </a:rPr>
              <a:t> on </a:t>
            </a:r>
            <a:r>
              <a:rPr lang="fr-FR" sz="1200" dirty="0" err="1">
                <a:solidFill>
                  <a:srgbClr val="002060"/>
                </a:solidFill>
              </a:rPr>
              <a:t>Merging</a:t>
            </a:r>
            <a:r>
              <a:rPr lang="fr-FR" sz="1200" dirty="0">
                <a:solidFill>
                  <a:srgbClr val="002060"/>
                </a:solidFill>
              </a:rPr>
              <a:t> Multiple Service </a:t>
            </a:r>
            <a:r>
              <a:rPr lang="fr-FR" sz="1200" dirty="0" err="1">
                <a:solidFill>
                  <a:srgbClr val="002060"/>
                </a:solidFill>
              </a:rPr>
              <a:t>Paths</a:t>
            </a:r>
            <a:r>
              <a:rPr lang="fr-FR" sz="1200" dirty="0">
                <a:solidFill>
                  <a:srgbClr val="002060"/>
                </a:solidFill>
              </a:rPr>
              <a:t>”. In: 2019 IEEE 20th International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High Performance </a:t>
            </a:r>
            <a:r>
              <a:rPr lang="fr-FR" sz="1200" dirty="0" err="1">
                <a:solidFill>
                  <a:srgbClr val="002060"/>
                </a:solidFill>
              </a:rPr>
              <a:t>Switching</a:t>
            </a:r>
            <a:r>
              <a:rPr lang="fr-FR" sz="1200" dirty="0">
                <a:solidFill>
                  <a:srgbClr val="002060"/>
                </a:solidFill>
              </a:rPr>
              <a:t> and </a:t>
            </a:r>
            <a:r>
              <a:rPr lang="fr-FR" sz="1200" dirty="0" err="1">
                <a:solidFill>
                  <a:srgbClr val="002060"/>
                </a:solidFill>
              </a:rPr>
              <a:t>Routing</a:t>
            </a:r>
            <a:r>
              <a:rPr lang="fr-FR" sz="1200" dirty="0">
                <a:solidFill>
                  <a:srgbClr val="002060"/>
                </a:solidFill>
              </a:rPr>
              <a:t> (HPSR). 2019, pp. 1–6.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10.1109/HPSR.2019. 8807998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[13] : G. </a:t>
            </a:r>
            <a:r>
              <a:rPr lang="fr-FR" sz="1200" dirty="0" err="1">
                <a:solidFill>
                  <a:srgbClr val="002060"/>
                </a:solidFill>
              </a:rPr>
              <a:t>Larysa</a:t>
            </a:r>
            <a:r>
              <a:rPr lang="fr-FR" sz="1200" dirty="0">
                <a:solidFill>
                  <a:srgbClr val="002060"/>
                </a:solidFill>
              </a:rPr>
              <a:t>, S. </a:t>
            </a:r>
            <a:r>
              <a:rPr lang="fr-FR" sz="1200" dirty="0" err="1">
                <a:solidFill>
                  <a:srgbClr val="002060"/>
                </a:solidFill>
              </a:rPr>
              <a:t>Mariia</a:t>
            </a:r>
            <a:r>
              <a:rPr lang="fr-FR" sz="1200" dirty="0">
                <a:solidFill>
                  <a:srgbClr val="002060"/>
                </a:solidFill>
              </a:rPr>
              <a:t>, and S. </a:t>
            </a:r>
            <a:r>
              <a:rPr lang="fr-FR" sz="1200" dirty="0" err="1">
                <a:solidFill>
                  <a:srgbClr val="002060"/>
                </a:solidFill>
              </a:rPr>
              <a:t>Svitlana</a:t>
            </a:r>
            <a:r>
              <a:rPr lang="fr-FR" sz="1200" dirty="0">
                <a:solidFill>
                  <a:srgbClr val="002060"/>
                </a:solidFill>
              </a:rPr>
              <a:t>. “Method for </a:t>
            </a:r>
            <a:r>
              <a:rPr lang="fr-FR" sz="1200" dirty="0" err="1">
                <a:solidFill>
                  <a:srgbClr val="002060"/>
                </a:solidFill>
              </a:rPr>
              <a:t>resource</a:t>
            </a:r>
            <a:r>
              <a:rPr lang="fr-FR" sz="1200" dirty="0">
                <a:solidFill>
                  <a:srgbClr val="002060"/>
                </a:solidFill>
              </a:rPr>
              <a:t> allocation of </a:t>
            </a:r>
            <a:r>
              <a:rPr lang="fr-FR" sz="1200" dirty="0" err="1">
                <a:solidFill>
                  <a:srgbClr val="002060"/>
                </a:solidFill>
              </a:rPr>
              <a:t>virtualized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 in </a:t>
            </a:r>
            <a:r>
              <a:rPr lang="fr-FR" sz="1200" dirty="0" err="1">
                <a:solidFill>
                  <a:srgbClr val="002060"/>
                </a:solidFill>
              </a:rPr>
              <a:t>hybrid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environment</a:t>
            </a:r>
            <a:r>
              <a:rPr lang="fr-FR" sz="1200" dirty="0">
                <a:solidFill>
                  <a:srgbClr val="002060"/>
                </a:solidFill>
              </a:rPr>
              <a:t>”. In: 2016 IEEE International Black </a:t>
            </a:r>
            <a:r>
              <a:rPr lang="fr-FR" sz="1200" dirty="0" err="1">
                <a:solidFill>
                  <a:srgbClr val="002060"/>
                </a:solidFill>
              </a:rPr>
              <a:t>Sea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Communications and Networking (</a:t>
            </a:r>
            <a:r>
              <a:rPr lang="fr-FR" sz="1200" dirty="0" err="1">
                <a:solidFill>
                  <a:srgbClr val="002060"/>
                </a:solidFill>
              </a:rPr>
              <a:t>BlackSeaCom</a:t>
            </a:r>
            <a:r>
              <a:rPr lang="fr-FR" sz="1200" dirty="0">
                <a:solidFill>
                  <a:srgbClr val="002060"/>
                </a:solidFill>
              </a:rPr>
              <a:t>). 2016, pp. 1–5.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10.1109/BlackSeaCom.2016.7901546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[14] : </a:t>
            </a:r>
            <a:r>
              <a:rPr lang="fr-FR" sz="1200" dirty="0" err="1">
                <a:solidFill>
                  <a:srgbClr val="002060"/>
                </a:solidFill>
              </a:rPr>
              <a:t>Giwon</a:t>
            </a:r>
            <a:r>
              <a:rPr lang="fr-FR" sz="1200" dirty="0">
                <a:solidFill>
                  <a:srgbClr val="002060"/>
                </a:solidFill>
              </a:rPr>
              <a:t> Lee et al. “Optimal Flow Distribution in Service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Chaining</a:t>
            </a:r>
            <a:r>
              <a:rPr lang="fr-FR" sz="1200" dirty="0">
                <a:solidFill>
                  <a:srgbClr val="002060"/>
                </a:solidFill>
              </a:rPr>
              <a:t>”. In: The 10th International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Future Internet. CFI ’15. Seoul, </a:t>
            </a:r>
            <a:r>
              <a:rPr lang="fr-FR" sz="1200" dirty="0" err="1">
                <a:solidFill>
                  <a:srgbClr val="002060"/>
                </a:solidFill>
              </a:rPr>
              <a:t>Republic</a:t>
            </a:r>
            <a:r>
              <a:rPr lang="fr-FR" sz="1200" dirty="0">
                <a:solidFill>
                  <a:srgbClr val="002060"/>
                </a:solidFill>
              </a:rPr>
              <a:t> of </a:t>
            </a:r>
            <a:r>
              <a:rPr lang="fr-FR" sz="1200" dirty="0" err="1">
                <a:solidFill>
                  <a:srgbClr val="002060"/>
                </a:solidFill>
              </a:rPr>
              <a:t>Korea</a:t>
            </a:r>
            <a:r>
              <a:rPr lang="fr-FR" sz="1200" dirty="0">
                <a:solidFill>
                  <a:srgbClr val="002060"/>
                </a:solidFill>
              </a:rPr>
              <a:t>: Association for </a:t>
            </a:r>
            <a:r>
              <a:rPr lang="fr-FR" sz="1200" dirty="0" err="1">
                <a:solidFill>
                  <a:srgbClr val="002060"/>
                </a:solidFill>
              </a:rPr>
              <a:t>Computing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Machinery</a:t>
            </a:r>
            <a:r>
              <a:rPr lang="fr-FR" sz="1200" dirty="0">
                <a:solidFill>
                  <a:srgbClr val="002060"/>
                </a:solidFill>
              </a:rPr>
              <a:t>, 2015, pp. 17–20. </a:t>
            </a:r>
            <a:r>
              <a:rPr lang="fr-FR" sz="1200" dirty="0" err="1">
                <a:solidFill>
                  <a:srgbClr val="002060"/>
                </a:solidFill>
              </a:rPr>
              <a:t>isbn</a:t>
            </a:r>
            <a:r>
              <a:rPr lang="fr-FR" sz="1200" dirty="0">
                <a:solidFill>
                  <a:srgbClr val="002060"/>
                </a:solidFill>
              </a:rPr>
              <a:t>: 9781450335645.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10.1145/2775088.2775103. url: https://doi.org/10.1145/2775088.2775103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[15] : J. Li et al. “Delay-</a:t>
            </a:r>
            <a:r>
              <a:rPr lang="fr-FR" sz="1200" dirty="0" err="1">
                <a:solidFill>
                  <a:srgbClr val="002060"/>
                </a:solidFill>
              </a:rPr>
              <a:t>Aware</a:t>
            </a:r>
            <a:r>
              <a:rPr lang="fr-FR" sz="1200" dirty="0">
                <a:solidFill>
                  <a:srgbClr val="002060"/>
                </a:solidFill>
              </a:rPr>
              <a:t> VNF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: A </a:t>
            </a:r>
            <a:r>
              <a:rPr lang="fr-FR" sz="1200" dirty="0" err="1">
                <a:solidFill>
                  <a:srgbClr val="002060"/>
                </a:solidFill>
              </a:rPr>
              <a:t>Reinforcement</a:t>
            </a:r>
            <a:r>
              <a:rPr lang="fr-FR" sz="1200" dirty="0">
                <a:solidFill>
                  <a:srgbClr val="002060"/>
                </a:solidFill>
              </a:rPr>
              <a:t> Learning </a:t>
            </a:r>
            <a:r>
              <a:rPr lang="fr-FR" sz="1200" dirty="0" err="1">
                <a:solidFill>
                  <a:srgbClr val="002060"/>
                </a:solidFill>
              </a:rPr>
              <a:t>Approach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With</a:t>
            </a:r>
            <a:r>
              <a:rPr lang="fr-FR" sz="1200" dirty="0">
                <a:solidFill>
                  <a:srgbClr val="002060"/>
                </a:solidFill>
              </a:rPr>
              <a:t> Variable Action Set”. In: IEEE Transactions on Cognitive Communications and Networking 7.1 (2021), pp. 304–318.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10.1109/TCCN.2020.2988908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[16] : J. Li et al. “</a:t>
            </a:r>
            <a:r>
              <a:rPr lang="fr-FR" sz="1200" dirty="0" err="1">
                <a:solidFill>
                  <a:srgbClr val="002060"/>
                </a:solidFill>
              </a:rPr>
              <a:t>Reinforcement</a:t>
            </a:r>
            <a:r>
              <a:rPr lang="fr-FR" sz="1200" dirty="0">
                <a:solidFill>
                  <a:srgbClr val="002060"/>
                </a:solidFill>
              </a:rPr>
              <a:t> Learning </a:t>
            </a:r>
            <a:r>
              <a:rPr lang="fr-FR" sz="1200" dirty="0" err="1">
                <a:solidFill>
                  <a:srgbClr val="002060"/>
                </a:solidFill>
              </a:rPr>
              <a:t>Based</a:t>
            </a:r>
            <a:r>
              <a:rPr lang="fr-FR" sz="1200" dirty="0">
                <a:solidFill>
                  <a:srgbClr val="002060"/>
                </a:solidFill>
              </a:rPr>
              <a:t> VNF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with</a:t>
            </a:r>
            <a:r>
              <a:rPr lang="fr-FR" sz="1200" dirty="0">
                <a:solidFill>
                  <a:srgbClr val="002060"/>
                </a:solidFill>
              </a:rPr>
              <a:t> End-to-End Delay </a:t>
            </a:r>
            <a:r>
              <a:rPr lang="fr-FR" sz="1200" dirty="0" err="1">
                <a:solidFill>
                  <a:srgbClr val="002060"/>
                </a:solidFill>
              </a:rPr>
              <a:t>Guarantee</a:t>
            </a:r>
            <a:r>
              <a:rPr lang="fr-FR" sz="1200" dirty="0">
                <a:solidFill>
                  <a:srgbClr val="002060"/>
                </a:solidFill>
              </a:rPr>
              <a:t>”. In: 2019 IEEE/CIC International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Communications in China (ICCC). 2019, pp. 572– 577.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10.1109/ICCChina.2019.8855889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[17] : Z. Li and Y. Yang. “Placement of Virtual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 in </a:t>
            </a:r>
            <a:r>
              <a:rPr lang="fr-FR" sz="1200" dirty="0" err="1">
                <a:solidFill>
                  <a:srgbClr val="002060"/>
                </a:solidFill>
              </a:rPr>
              <a:t>Hybrid</a:t>
            </a:r>
            <a:r>
              <a:rPr lang="fr-FR" sz="1200" dirty="0">
                <a:solidFill>
                  <a:srgbClr val="002060"/>
                </a:solidFill>
              </a:rPr>
              <a:t> Data Center Networks”. In: 2017 IEEE 25th </a:t>
            </a:r>
            <a:r>
              <a:rPr lang="fr-FR" sz="1200" dirty="0" err="1">
                <a:solidFill>
                  <a:srgbClr val="002060"/>
                </a:solidFill>
              </a:rPr>
              <a:t>Annual</a:t>
            </a:r>
            <a:r>
              <a:rPr lang="fr-FR" sz="1200" dirty="0">
                <a:solidFill>
                  <a:srgbClr val="002060"/>
                </a:solidFill>
              </a:rPr>
              <a:t> Symposium on High-Performance </a:t>
            </a:r>
            <a:r>
              <a:rPr lang="fr-FR" sz="1200" dirty="0" err="1">
                <a:solidFill>
                  <a:srgbClr val="002060"/>
                </a:solidFill>
              </a:rPr>
              <a:t>Interconnects</a:t>
            </a:r>
            <a:r>
              <a:rPr lang="fr-FR" sz="1200" dirty="0">
                <a:solidFill>
                  <a:srgbClr val="002060"/>
                </a:solidFill>
              </a:rPr>
              <a:t> (HOTI). 2017, pp. 73–79.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10.1109/HOTI.2017.15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[18] : J. Liu et al. “On </a:t>
            </a:r>
            <a:r>
              <a:rPr lang="fr-FR" sz="1200" dirty="0" err="1">
                <a:solidFill>
                  <a:srgbClr val="002060"/>
                </a:solidFill>
              </a:rPr>
              <a:t>Dynamic</a:t>
            </a:r>
            <a:r>
              <a:rPr lang="fr-FR" sz="1200" dirty="0">
                <a:solidFill>
                  <a:srgbClr val="002060"/>
                </a:solidFill>
              </a:rPr>
              <a:t> Service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Chain </a:t>
            </a:r>
            <a:r>
              <a:rPr lang="fr-FR" sz="1200" dirty="0" err="1">
                <a:solidFill>
                  <a:srgbClr val="002060"/>
                </a:solidFill>
              </a:rPr>
              <a:t>Deployment</a:t>
            </a:r>
            <a:r>
              <a:rPr lang="fr-FR" sz="1200" dirty="0">
                <a:solidFill>
                  <a:srgbClr val="002060"/>
                </a:solidFill>
              </a:rPr>
              <a:t> and </a:t>
            </a:r>
            <a:r>
              <a:rPr lang="fr-FR" sz="1200" dirty="0" err="1">
                <a:solidFill>
                  <a:srgbClr val="002060"/>
                </a:solidFill>
              </a:rPr>
              <a:t>Readjustment</a:t>
            </a:r>
            <a:r>
              <a:rPr lang="fr-FR" sz="1200" dirty="0">
                <a:solidFill>
                  <a:srgbClr val="002060"/>
                </a:solidFill>
              </a:rPr>
              <a:t>”. In: IEEE Transactions on Network and Service Management 14.3 (2017), pp. 543–553.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10.1109/TNSM. 2017.2711610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[19] : F. </a:t>
            </a:r>
            <a:r>
              <a:rPr lang="fr-FR" sz="1200" dirty="0" err="1">
                <a:solidFill>
                  <a:srgbClr val="002060"/>
                </a:solidFill>
              </a:rPr>
              <a:t>Lucrezia</a:t>
            </a:r>
            <a:r>
              <a:rPr lang="fr-FR" sz="1200" dirty="0">
                <a:solidFill>
                  <a:srgbClr val="002060"/>
                </a:solidFill>
              </a:rPr>
              <a:t> et al. “</a:t>
            </a:r>
            <a:r>
              <a:rPr lang="fr-FR" sz="1200" dirty="0" err="1">
                <a:solidFill>
                  <a:srgbClr val="002060"/>
                </a:solidFill>
              </a:rPr>
              <a:t>Introducing</a:t>
            </a:r>
            <a:r>
              <a:rPr lang="fr-FR" sz="1200" dirty="0">
                <a:solidFill>
                  <a:srgbClr val="002060"/>
                </a:solidFill>
              </a:rPr>
              <a:t> network-</a:t>
            </a:r>
            <a:r>
              <a:rPr lang="fr-FR" sz="1200" dirty="0" err="1">
                <a:solidFill>
                  <a:srgbClr val="002060"/>
                </a:solidFill>
              </a:rPr>
              <a:t>aware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capabilities</a:t>
            </a:r>
            <a:r>
              <a:rPr lang="fr-FR" sz="1200" dirty="0">
                <a:solidFill>
                  <a:srgbClr val="002060"/>
                </a:solidFill>
              </a:rPr>
              <a:t> in </a:t>
            </a:r>
            <a:r>
              <a:rPr lang="fr-FR" sz="1200" dirty="0" err="1">
                <a:solidFill>
                  <a:srgbClr val="002060"/>
                </a:solidFill>
              </a:rPr>
              <a:t>OpenStack</a:t>
            </a:r>
            <a:r>
              <a:rPr lang="fr-FR" sz="1200" dirty="0">
                <a:solidFill>
                  <a:srgbClr val="002060"/>
                </a:solidFill>
              </a:rPr>
              <a:t>”. In: </a:t>
            </a:r>
            <a:r>
              <a:rPr lang="fr-FR" sz="1200" dirty="0" err="1">
                <a:solidFill>
                  <a:srgbClr val="002060"/>
                </a:solidFill>
              </a:rPr>
              <a:t>Proceedings</a:t>
            </a:r>
            <a:r>
              <a:rPr lang="fr-FR" sz="1200" dirty="0">
                <a:solidFill>
                  <a:srgbClr val="002060"/>
                </a:solidFill>
              </a:rPr>
              <a:t> of the 2015 1st IEEE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Network </a:t>
            </a:r>
            <a:r>
              <a:rPr lang="fr-FR" sz="1200" dirty="0" err="1">
                <a:solidFill>
                  <a:srgbClr val="002060"/>
                </a:solidFill>
              </a:rPr>
              <a:t>Softwarization</a:t>
            </a:r>
            <a:r>
              <a:rPr lang="fr-FR" sz="1200" dirty="0">
                <a:solidFill>
                  <a:srgbClr val="002060"/>
                </a:solidFill>
              </a:rPr>
              <a:t> (</a:t>
            </a:r>
            <a:r>
              <a:rPr lang="fr-FR" sz="1200" dirty="0" err="1">
                <a:solidFill>
                  <a:srgbClr val="002060"/>
                </a:solidFill>
              </a:rPr>
              <a:t>NetSoft</a:t>
            </a:r>
            <a:r>
              <a:rPr lang="fr-FR" sz="1200" dirty="0">
                <a:solidFill>
                  <a:srgbClr val="002060"/>
                </a:solidFill>
              </a:rPr>
              <a:t>). 2015, pp. 1–5.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10.1109/NETSOFT.2015.7116155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[20] : M. C. </a:t>
            </a:r>
            <a:r>
              <a:rPr lang="fr-FR" sz="1200" dirty="0" err="1">
                <a:solidFill>
                  <a:srgbClr val="002060"/>
                </a:solidFill>
              </a:rPr>
              <a:t>Luizelli</a:t>
            </a:r>
            <a:r>
              <a:rPr lang="fr-FR" sz="1200" dirty="0">
                <a:solidFill>
                  <a:srgbClr val="002060"/>
                </a:solidFill>
              </a:rPr>
              <a:t> et al. “</a:t>
            </a:r>
            <a:r>
              <a:rPr lang="fr-FR" sz="1200" dirty="0" err="1">
                <a:solidFill>
                  <a:srgbClr val="002060"/>
                </a:solidFill>
              </a:rPr>
              <a:t>Piecing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together</a:t>
            </a:r>
            <a:r>
              <a:rPr lang="fr-FR" sz="1200" dirty="0">
                <a:solidFill>
                  <a:srgbClr val="002060"/>
                </a:solidFill>
              </a:rPr>
              <a:t> the NFV </a:t>
            </a:r>
            <a:r>
              <a:rPr lang="fr-FR" sz="1200" dirty="0" err="1">
                <a:solidFill>
                  <a:srgbClr val="002060"/>
                </a:solidFill>
              </a:rPr>
              <a:t>provisioning</a:t>
            </a:r>
            <a:r>
              <a:rPr lang="fr-FR" sz="1200" dirty="0">
                <a:solidFill>
                  <a:srgbClr val="002060"/>
                </a:solidFill>
              </a:rPr>
              <a:t> puzzle: Efficient placement and </a:t>
            </a:r>
            <a:r>
              <a:rPr lang="fr-FR" sz="1200" dirty="0" err="1">
                <a:solidFill>
                  <a:srgbClr val="002060"/>
                </a:solidFill>
              </a:rPr>
              <a:t>chaining</a:t>
            </a:r>
            <a:r>
              <a:rPr lang="fr-FR" sz="1200" dirty="0">
                <a:solidFill>
                  <a:srgbClr val="002060"/>
                </a:solidFill>
              </a:rPr>
              <a:t> of </a:t>
            </a:r>
            <a:r>
              <a:rPr lang="fr-FR" sz="1200" dirty="0" err="1">
                <a:solidFill>
                  <a:srgbClr val="002060"/>
                </a:solidFill>
              </a:rPr>
              <a:t>virtual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”. In: 2015 IFIP/IEEE International Symposium on Integrated Network Management (IM). 2015, pp. 98–106.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10.1109/INM.2015.7140281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 smtClean="0">
                <a:solidFill>
                  <a:srgbClr val="002060"/>
                </a:solidFill>
              </a:rPr>
              <a:t>[21] : Marcelo </a:t>
            </a:r>
            <a:r>
              <a:rPr lang="fr-FR" sz="1200" dirty="0" err="1" smtClean="0">
                <a:solidFill>
                  <a:srgbClr val="002060"/>
                </a:solidFill>
              </a:rPr>
              <a:t>Caggiani</a:t>
            </a:r>
            <a:r>
              <a:rPr lang="fr-FR" sz="1200" dirty="0" smtClean="0">
                <a:solidFill>
                  <a:srgbClr val="002060"/>
                </a:solidFill>
              </a:rPr>
              <a:t> </a:t>
            </a:r>
            <a:r>
              <a:rPr lang="fr-FR" sz="1200" dirty="0" err="1" smtClean="0">
                <a:solidFill>
                  <a:srgbClr val="002060"/>
                </a:solidFill>
              </a:rPr>
              <a:t>Luizelli</a:t>
            </a:r>
            <a:r>
              <a:rPr lang="fr-FR" sz="1200" dirty="0" smtClean="0">
                <a:solidFill>
                  <a:srgbClr val="002060"/>
                </a:solidFill>
              </a:rPr>
              <a:t> et al. “A </a:t>
            </a:r>
            <a:r>
              <a:rPr lang="fr-FR" sz="1200" dirty="0" err="1" smtClean="0">
                <a:solidFill>
                  <a:srgbClr val="002060"/>
                </a:solidFill>
              </a:rPr>
              <a:t>fix</a:t>
            </a:r>
            <a:r>
              <a:rPr lang="fr-FR" sz="1200" dirty="0" smtClean="0">
                <a:solidFill>
                  <a:srgbClr val="002060"/>
                </a:solidFill>
              </a:rPr>
              <a:t>-and-</a:t>
            </a:r>
            <a:r>
              <a:rPr lang="fr-FR" sz="1200" dirty="0" err="1" smtClean="0">
                <a:solidFill>
                  <a:srgbClr val="002060"/>
                </a:solidFill>
              </a:rPr>
              <a:t>optimize</a:t>
            </a:r>
            <a:r>
              <a:rPr lang="fr-FR" sz="1200" dirty="0" smtClean="0">
                <a:solidFill>
                  <a:srgbClr val="002060"/>
                </a:solidFill>
              </a:rPr>
              <a:t> </a:t>
            </a:r>
            <a:r>
              <a:rPr lang="fr-FR" sz="1200" dirty="0" err="1" smtClean="0">
                <a:solidFill>
                  <a:srgbClr val="002060"/>
                </a:solidFill>
              </a:rPr>
              <a:t>approach</a:t>
            </a:r>
            <a:r>
              <a:rPr lang="fr-FR" sz="1200" dirty="0" smtClean="0">
                <a:solidFill>
                  <a:srgbClr val="002060"/>
                </a:solidFill>
              </a:rPr>
              <a:t> for efficient and large </a:t>
            </a:r>
            <a:r>
              <a:rPr lang="fr-FR" sz="1200" dirty="0" err="1" smtClean="0">
                <a:solidFill>
                  <a:srgbClr val="002060"/>
                </a:solidFill>
              </a:rPr>
              <a:t>scale</a:t>
            </a:r>
            <a:r>
              <a:rPr lang="fr-FR" sz="1200" dirty="0" smtClean="0">
                <a:solidFill>
                  <a:srgbClr val="002060"/>
                </a:solidFill>
              </a:rPr>
              <a:t> </a:t>
            </a:r>
            <a:r>
              <a:rPr lang="fr-FR" sz="1200" dirty="0" err="1" smtClean="0">
                <a:solidFill>
                  <a:srgbClr val="002060"/>
                </a:solidFill>
              </a:rPr>
              <a:t>virtual</a:t>
            </a:r>
            <a:r>
              <a:rPr lang="fr-FR" sz="1200" dirty="0" smtClean="0">
                <a:solidFill>
                  <a:srgbClr val="002060"/>
                </a:solidFill>
              </a:rPr>
              <a:t> network </a:t>
            </a:r>
            <a:r>
              <a:rPr lang="fr-FR" sz="1200" dirty="0" err="1" smtClean="0">
                <a:solidFill>
                  <a:srgbClr val="002060"/>
                </a:solidFill>
              </a:rPr>
              <a:t>function</a:t>
            </a:r>
            <a:r>
              <a:rPr lang="fr-FR" sz="1200" dirty="0" smtClean="0">
                <a:solidFill>
                  <a:srgbClr val="002060"/>
                </a:solidFill>
              </a:rPr>
              <a:t> placement and </a:t>
            </a:r>
            <a:r>
              <a:rPr lang="fr-FR" sz="1200" dirty="0" err="1" smtClean="0">
                <a:solidFill>
                  <a:srgbClr val="002060"/>
                </a:solidFill>
              </a:rPr>
              <a:t>chaining</a:t>
            </a:r>
            <a:r>
              <a:rPr lang="fr-FR" sz="1200" dirty="0" smtClean="0">
                <a:solidFill>
                  <a:srgbClr val="002060"/>
                </a:solidFill>
              </a:rPr>
              <a:t>”. In: Computer Communications 102 (2017), pp. 67– 77. </a:t>
            </a:r>
            <a:r>
              <a:rPr lang="fr-FR" sz="1200" dirty="0" err="1" smtClean="0">
                <a:solidFill>
                  <a:srgbClr val="002060"/>
                </a:solidFill>
              </a:rPr>
              <a:t>issn</a:t>
            </a:r>
            <a:r>
              <a:rPr lang="fr-FR" sz="1200" dirty="0" smtClean="0">
                <a:solidFill>
                  <a:srgbClr val="002060"/>
                </a:solidFill>
              </a:rPr>
              <a:t>: 0140-3664. </a:t>
            </a:r>
            <a:r>
              <a:rPr lang="fr-FR" sz="1200" dirty="0" err="1" smtClean="0">
                <a:solidFill>
                  <a:srgbClr val="002060"/>
                </a:solidFill>
              </a:rPr>
              <a:t>doi</a:t>
            </a:r>
            <a:r>
              <a:rPr lang="fr-FR" sz="1200" dirty="0" smtClean="0">
                <a:solidFill>
                  <a:srgbClr val="002060"/>
                </a:solidFill>
              </a:rPr>
              <a:t>: https://doi.org/10.1016/j.comcom.2016.11.002. </a:t>
            </a:r>
            <a:endParaRPr lang="fr-FR" sz="1200" dirty="0">
              <a:solidFill>
                <a:srgbClr val="002060"/>
              </a:solidFill>
            </a:endParaRP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endParaRPr lang="en-US" sz="1200" dirty="0">
              <a:solidFill>
                <a:srgbClr val="002060"/>
              </a:solidFill>
            </a:endParaRP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endParaRPr lang="en-US" sz="1200" dirty="0">
              <a:solidFill>
                <a:srgbClr val="002060"/>
              </a:solidFill>
            </a:endParaRP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endParaRPr lang="fr-F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3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4269D-19FE-4EEF-8BAD-6771AECC22EC}" type="slidenum">
              <a:rPr lang="fr-FR" altLang="en-US" smtClean="0"/>
              <a:pPr>
                <a:defRPr/>
              </a:pPr>
              <a:t>22</a:t>
            </a:fld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323528" y="1217348"/>
            <a:ext cx="83632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[22] : R. </a:t>
            </a:r>
            <a:r>
              <a:rPr lang="fr-FR" sz="1200" dirty="0" err="1">
                <a:solidFill>
                  <a:srgbClr val="002060"/>
                </a:solidFill>
              </a:rPr>
              <a:t>Mijumbi</a:t>
            </a:r>
            <a:r>
              <a:rPr lang="fr-FR" sz="1200" dirty="0">
                <a:solidFill>
                  <a:srgbClr val="002060"/>
                </a:solidFill>
              </a:rPr>
              <a:t> et al. “Design and </a:t>
            </a:r>
            <a:r>
              <a:rPr lang="fr-FR" sz="1200" dirty="0" err="1">
                <a:solidFill>
                  <a:srgbClr val="002060"/>
                </a:solidFill>
              </a:rPr>
              <a:t>evaluation</a:t>
            </a:r>
            <a:r>
              <a:rPr lang="fr-FR" sz="1200" dirty="0">
                <a:solidFill>
                  <a:srgbClr val="002060"/>
                </a:solidFill>
              </a:rPr>
              <a:t> of </a:t>
            </a:r>
            <a:r>
              <a:rPr lang="fr-FR" sz="1200" dirty="0" err="1">
                <a:solidFill>
                  <a:srgbClr val="002060"/>
                </a:solidFill>
              </a:rPr>
              <a:t>algorithms</a:t>
            </a:r>
            <a:r>
              <a:rPr lang="fr-FR" sz="1200" dirty="0">
                <a:solidFill>
                  <a:srgbClr val="002060"/>
                </a:solidFill>
              </a:rPr>
              <a:t> for </a:t>
            </a:r>
            <a:r>
              <a:rPr lang="fr-FR" sz="1200" dirty="0" err="1">
                <a:solidFill>
                  <a:srgbClr val="002060"/>
                </a:solidFill>
              </a:rPr>
              <a:t>mapping</a:t>
            </a:r>
            <a:r>
              <a:rPr lang="fr-FR" sz="1200" dirty="0">
                <a:solidFill>
                  <a:srgbClr val="002060"/>
                </a:solidFill>
              </a:rPr>
              <a:t> and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 of </a:t>
            </a:r>
            <a:r>
              <a:rPr lang="fr-FR" sz="1200" dirty="0" err="1">
                <a:solidFill>
                  <a:srgbClr val="002060"/>
                </a:solidFill>
              </a:rPr>
              <a:t>virtual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”. In: </a:t>
            </a:r>
            <a:r>
              <a:rPr lang="fr-FR" sz="1200" dirty="0" err="1">
                <a:solidFill>
                  <a:srgbClr val="002060"/>
                </a:solidFill>
              </a:rPr>
              <a:t>Proceedings</a:t>
            </a:r>
            <a:r>
              <a:rPr lang="fr-FR" sz="1200" dirty="0">
                <a:solidFill>
                  <a:srgbClr val="002060"/>
                </a:solidFill>
              </a:rPr>
              <a:t> of the 2015 1st IEEE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Network </a:t>
            </a:r>
            <a:r>
              <a:rPr lang="fr-FR" sz="1200" dirty="0" err="1">
                <a:solidFill>
                  <a:srgbClr val="002060"/>
                </a:solidFill>
              </a:rPr>
              <a:t>Softwarization</a:t>
            </a:r>
            <a:r>
              <a:rPr lang="fr-FR" sz="1200" dirty="0">
                <a:solidFill>
                  <a:srgbClr val="002060"/>
                </a:solidFill>
              </a:rPr>
              <a:t> (</a:t>
            </a:r>
            <a:r>
              <a:rPr lang="fr-FR" sz="1200" dirty="0" err="1">
                <a:solidFill>
                  <a:srgbClr val="002060"/>
                </a:solidFill>
              </a:rPr>
              <a:t>NetSoft</a:t>
            </a:r>
            <a:r>
              <a:rPr lang="fr-FR" sz="1200" dirty="0">
                <a:solidFill>
                  <a:srgbClr val="002060"/>
                </a:solidFill>
              </a:rPr>
              <a:t>). 2015, pp. 1–9.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10.1109/NETSOFT.2015.7116120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[23] : H. Moens and F. D. </a:t>
            </a:r>
            <a:r>
              <a:rPr lang="fr-FR" sz="1200" dirty="0" err="1">
                <a:solidFill>
                  <a:srgbClr val="002060"/>
                </a:solidFill>
              </a:rPr>
              <a:t>Turck</a:t>
            </a:r>
            <a:r>
              <a:rPr lang="fr-FR" sz="1200" dirty="0">
                <a:solidFill>
                  <a:srgbClr val="002060"/>
                </a:solidFill>
              </a:rPr>
              <a:t>. “VNF-P: A model for efficient placement of </a:t>
            </a:r>
            <a:r>
              <a:rPr lang="fr-FR" sz="1200" dirty="0" err="1">
                <a:solidFill>
                  <a:srgbClr val="002060"/>
                </a:solidFill>
              </a:rPr>
              <a:t>virtualized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”. In: 10th International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Network and Service Management (CNSM) and Workshop. 2014, pp. 418–423.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</a:t>
            </a:r>
            <a:r>
              <a:rPr lang="fr-FR" sz="1200" dirty="0" smtClean="0">
                <a:solidFill>
                  <a:srgbClr val="002060"/>
                </a:solidFill>
              </a:rPr>
              <a:t>10.1109/CNSM.2014.7014205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[24] : Y. Nam, S. Song, and J. Chung. “</a:t>
            </a:r>
            <a:r>
              <a:rPr lang="fr-FR" sz="1200" dirty="0" err="1">
                <a:solidFill>
                  <a:srgbClr val="002060"/>
                </a:solidFill>
              </a:rPr>
              <a:t>Clustered</a:t>
            </a:r>
            <a:r>
              <a:rPr lang="fr-FR" sz="1200" dirty="0">
                <a:solidFill>
                  <a:srgbClr val="002060"/>
                </a:solidFill>
              </a:rPr>
              <a:t> NFV Service </a:t>
            </a:r>
            <a:r>
              <a:rPr lang="fr-FR" sz="1200" dirty="0" err="1">
                <a:solidFill>
                  <a:srgbClr val="002060"/>
                </a:solidFill>
              </a:rPr>
              <a:t>Chaining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Optimization</a:t>
            </a:r>
            <a:r>
              <a:rPr lang="fr-FR" sz="1200" dirty="0">
                <a:solidFill>
                  <a:srgbClr val="002060"/>
                </a:solidFill>
              </a:rPr>
              <a:t> in Mobile </a:t>
            </a:r>
            <a:r>
              <a:rPr lang="fr-FR" sz="1200" dirty="0" err="1">
                <a:solidFill>
                  <a:srgbClr val="002060"/>
                </a:solidFill>
              </a:rPr>
              <a:t>Edge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Clouds</a:t>
            </a:r>
            <a:r>
              <a:rPr lang="fr-FR" sz="1200" dirty="0">
                <a:solidFill>
                  <a:srgbClr val="002060"/>
                </a:solidFill>
              </a:rPr>
              <a:t>”. In: IEEE Communications </a:t>
            </a:r>
            <a:r>
              <a:rPr lang="fr-FR" sz="1200" dirty="0" err="1">
                <a:solidFill>
                  <a:srgbClr val="002060"/>
                </a:solidFill>
              </a:rPr>
              <a:t>Letters</a:t>
            </a:r>
            <a:r>
              <a:rPr lang="fr-FR" sz="1200" dirty="0">
                <a:solidFill>
                  <a:srgbClr val="002060"/>
                </a:solidFill>
              </a:rPr>
              <a:t> 21.2 (2017), pp. 350–353.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10.1109/LCOMM.2016. 2618788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[25] : C. Pham, N. H. </a:t>
            </a:r>
            <a:r>
              <a:rPr lang="fr-FR" sz="1200" dirty="0" err="1">
                <a:solidFill>
                  <a:srgbClr val="002060"/>
                </a:solidFill>
              </a:rPr>
              <a:t>Tran</a:t>
            </a:r>
            <a:r>
              <a:rPr lang="fr-FR" sz="1200" dirty="0">
                <a:solidFill>
                  <a:srgbClr val="002060"/>
                </a:solidFill>
              </a:rPr>
              <a:t>, and C. S. Hong. “Virtual Network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: A </a:t>
            </a:r>
            <a:r>
              <a:rPr lang="fr-FR" sz="1200" dirty="0" err="1">
                <a:solidFill>
                  <a:srgbClr val="002060"/>
                </a:solidFill>
              </a:rPr>
              <a:t>Matching</a:t>
            </a:r>
            <a:r>
              <a:rPr lang="fr-FR" sz="1200" dirty="0">
                <a:solidFill>
                  <a:srgbClr val="002060"/>
                </a:solidFill>
              </a:rPr>
              <a:t> Game </a:t>
            </a:r>
            <a:r>
              <a:rPr lang="fr-FR" sz="1200" dirty="0" err="1">
                <a:solidFill>
                  <a:srgbClr val="002060"/>
                </a:solidFill>
              </a:rPr>
              <a:t>Approach</a:t>
            </a:r>
            <a:r>
              <a:rPr lang="fr-FR" sz="1200" dirty="0">
                <a:solidFill>
                  <a:srgbClr val="002060"/>
                </a:solidFill>
              </a:rPr>
              <a:t>”. In: IEEE Communications </a:t>
            </a:r>
            <a:r>
              <a:rPr lang="fr-FR" sz="1200" dirty="0" err="1">
                <a:solidFill>
                  <a:srgbClr val="002060"/>
                </a:solidFill>
              </a:rPr>
              <a:t>Letters</a:t>
            </a:r>
            <a:r>
              <a:rPr lang="fr-FR" sz="1200" dirty="0">
                <a:solidFill>
                  <a:srgbClr val="002060"/>
                </a:solidFill>
              </a:rPr>
              <a:t> 22.1 (2018), pp. 69–72.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10.1109/LCOMM.2017. 2747509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[26] : W. </a:t>
            </a:r>
            <a:r>
              <a:rPr lang="fr-FR" sz="1200" dirty="0" err="1">
                <a:solidFill>
                  <a:srgbClr val="002060"/>
                </a:solidFill>
              </a:rPr>
              <a:t>Rankothge</a:t>
            </a:r>
            <a:r>
              <a:rPr lang="fr-FR" sz="1200" dirty="0">
                <a:solidFill>
                  <a:srgbClr val="002060"/>
                </a:solidFill>
              </a:rPr>
              <a:t> et al. “</a:t>
            </a:r>
            <a:r>
              <a:rPr lang="fr-FR" sz="1200" dirty="0" err="1">
                <a:solidFill>
                  <a:srgbClr val="002060"/>
                </a:solidFill>
              </a:rPr>
              <a:t>Optimizing</a:t>
            </a:r>
            <a:r>
              <a:rPr lang="fr-FR" sz="1200" dirty="0">
                <a:solidFill>
                  <a:srgbClr val="002060"/>
                </a:solidFill>
              </a:rPr>
              <a:t> Resource Allocation for </a:t>
            </a:r>
            <a:r>
              <a:rPr lang="fr-FR" sz="1200" dirty="0" err="1">
                <a:solidFill>
                  <a:srgbClr val="002060"/>
                </a:solidFill>
              </a:rPr>
              <a:t>Virtualized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Functions</a:t>
            </a:r>
            <a:r>
              <a:rPr lang="fr-FR" sz="1200" dirty="0">
                <a:solidFill>
                  <a:srgbClr val="002060"/>
                </a:solidFill>
              </a:rPr>
              <a:t> in a Cloud Center </a:t>
            </a:r>
            <a:r>
              <a:rPr lang="fr-FR" sz="1200" dirty="0" err="1">
                <a:solidFill>
                  <a:srgbClr val="002060"/>
                </a:solidFill>
              </a:rPr>
              <a:t>Using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Genetic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Algorithms</a:t>
            </a:r>
            <a:r>
              <a:rPr lang="fr-FR" sz="1200" dirty="0">
                <a:solidFill>
                  <a:srgbClr val="002060"/>
                </a:solidFill>
              </a:rPr>
              <a:t>”. In: IEEE Transactions on Network and Service Management 14.2 (2017), pp. 343–356.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10.1109/TNSM.2017.2686979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[27] : ] J. F. </a:t>
            </a:r>
            <a:r>
              <a:rPr lang="fr-FR" sz="1200" dirty="0" err="1">
                <a:solidFill>
                  <a:srgbClr val="002060"/>
                </a:solidFill>
              </a:rPr>
              <a:t>Riera</a:t>
            </a:r>
            <a:r>
              <a:rPr lang="fr-FR" sz="1200" dirty="0">
                <a:solidFill>
                  <a:srgbClr val="002060"/>
                </a:solidFill>
              </a:rPr>
              <a:t> et al. “</a:t>
            </a:r>
            <a:r>
              <a:rPr lang="fr-FR" sz="1200" dirty="0" err="1">
                <a:solidFill>
                  <a:srgbClr val="002060"/>
                </a:solidFill>
              </a:rPr>
              <a:t>TeNOR</a:t>
            </a:r>
            <a:r>
              <a:rPr lang="fr-FR" sz="1200" dirty="0">
                <a:solidFill>
                  <a:srgbClr val="002060"/>
                </a:solidFill>
              </a:rPr>
              <a:t>: </a:t>
            </a:r>
            <a:r>
              <a:rPr lang="fr-FR" sz="1200" dirty="0" err="1">
                <a:solidFill>
                  <a:srgbClr val="002060"/>
                </a:solidFill>
              </a:rPr>
              <a:t>Steps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towards</a:t>
            </a:r>
            <a:r>
              <a:rPr lang="fr-FR" sz="1200" dirty="0">
                <a:solidFill>
                  <a:srgbClr val="002060"/>
                </a:solidFill>
              </a:rPr>
              <a:t> an orchestration </a:t>
            </a:r>
            <a:r>
              <a:rPr lang="fr-FR" sz="1200" dirty="0" err="1">
                <a:solidFill>
                  <a:srgbClr val="002060"/>
                </a:solidFill>
              </a:rPr>
              <a:t>platform</a:t>
            </a:r>
            <a:r>
              <a:rPr lang="fr-FR" sz="1200" dirty="0">
                <a:solidFill>
                  <a:srgbClr val="002060"/>
                </a:solidFill>
              </a:rPr>
              <a:t> for multi-</a:t>
            </a:r>
            <a:r>
              <a:rPr lang="fr-FR" sz="1200" dirty="0" err="1">
                <a:solidFill>
                  <a:srgbClr val="002060"/>
                </a:solidFill>
              </a:rPr>
              <a:t>PoP</a:t>
            </a:r>
            <a:r>
              <a:rPr lang="fr-FR" sz="1200" dirty="0">
                <a:solidFill>
                  <a:srgbClr val="002060"/>
                </a:solidFill>
              </a:rPr>
              <a:t> NFV </a:t>
            </a:r>
            <a:r>
              <a:rPr lang="fr-FR" sz="1200" dirty="0" err="1">
                <a:solidFill>
                  <a:srgbClr val="002060"/>
                </a:solidFill>
              </a:rPr>
              <a:t>deployment</a:t>
            </a:r>
            <a:r>
              <a:rPr lang="fr-FR" sz="1200" dirty="0">
                <a:solidFill>
                  <a:srgbClr val="002060"/>
                </a:solidFill>
              </a:rPr>
              <a:t>”. In: 2016 IEEE </a:t>
            </a:r>
            <a:r>
              <a:rPr lang="fr-FR" sz="1200" dirty="0" err="1">
                <a:solidFill>
                  <a:srgbClr val="002060"/>
                </a:solidFill>
              </a:rPr>
              <a:t>NetSoft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and Workshops (</a:t>
            </a:r>
            <a:r>
              <a:rPr lang="fr-FR" sz="1200" dirty="0" err="1">
                <a:solidFill>
                  <a:srgbClr val="002060"/>
                </a:solidFill>
              </a:rPr>
              <a:t>NetSoft</a:t>
            </a:r>
            <a:r>
              <a:rPr lang="fr-FR" sz="1200" dirty="0">
                <a:solidFill>
                  <a:srgbClr val="002060"/>
                </a:solidFill>
              </a:rPr>
              <a:t>). 2016, pp. 243–250.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10.1109/NETSOFT.2016.7502419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[28] : J. F. </a:t>
            </a:r>
            <a:r>
              <a:rPr lang="fr-FR" sz="1200" dirty="0" err="1">
                <a:solidFill>
                  <a:srgbClr val="002060"/>
                </a:solidFill>
              </a:rPr>
              <a:t>Riera</a:t>
            </a:r>
            <a:r>
              <a:rPr lang="fr-FR" sz="1200" dirty="0">
                <a:solidFill>
                  <a:srgbClr val="002060"/>
                </a:solidFill>
              </a:rPr>
              <a:t> et al. “Virtual network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scheduling</a:t>
            </a:r>
            <a:r>
              <a:rPr lang="fr-FR" sz="1200" dirty="0">
                <a:solidFill>
                  <a:srgbClr val="002060"/>
                </a:solidFill>
              </a:rPr>
              <a:t>: Concept and challenges”. In: 2014 International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on Smart Communications in Network Technologies (</a:t>
            </a:r>
            <a:r>
              <a:rPr lang="fr-FR" sz="1200" dirty="0" err="1">
                <a:solidFill>
                  <a:srgbClr val="002060"/>
                </a:solidFill>
              </a:rPr>
              <a:t>SaCoNeT</a:t>
            </a:r>
            <a:r>
              <a:rPr lang="fr-FR" sz="1200" dirty="0">
                <a:solidFill>
                  <a:srgbClr val="002060"/>
                </a:solidFill>
              </a:rPr>
              <a:t>). 2014, pp. 1–5.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10.1109/SaCoNeT.2014.6867768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[29] : Sahel </a:t>
            </a:r>
            <a:r>
              <a:rPr lang="fr-FR" sz="1200" dirty="0" err="1">
                <a:solidFill>
                  <a:srgbClr val="002060"/>
                </a:solidFill>
              </a:rPr>
              <a:t>Sahhaf</a:t>
            </a:r>
            <a:r>
              <a:rPr lang="fr-FR" sz="1200" dirty="0">
                <a:solidFill>
                  <a:srgbClr val="002060"/>
                </a:solidFill>
              </a:rPr>
              <a:t> et al. “Network service </a:t>
            </a:r>
            <a:r>
              <a:rPr lang="fr-FR" sz="1200" dirty="0" err="1">
                <a:solidFill>
                  <a:srgbClr val="002060"/>
                </a:solidFill>
              </a:rPr>
              <a:t>chaining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with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optimized</a:t>
            </a:r>
            <a:r>
              <a:rPr lang="fr-FR" sz="1200" dirty="0">
                <a:solidFill>
                  <a:srgbClr val="002060"/>
                </a:solidFill>
              </a:rPr>
              <a:t> network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embedding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supporting</a:t>
            </a:r>
            <a:r>
              <a:rPr lang="fr-FR" sz="1200" dirty="0">
                <a:solidFill>
                  <a:srgbClr val="002060"/>
                </a:solidFill>
              </a:rPr>
              <a:t> service </a:t>
            </a:r>
            <a:r>
              <a:rPr lang="fr-FR" sz="1200" dirty="0" err="1">
                <a:solidFill>
                  <a:srgbClr val="002060"/>
                </a:solidFill>
              </a:rPr>
              <a:t>decompositions</a:t>
            </a:r>
            <a:r>
              <a:rPr lang="fr-FR" sz="1200" dirty="0">
                <a:solidFill>
                  <a:srgbClr val="002060"/>
                </a:solidFill>
              </a:rPr>
              <a:t>”. In: Computer Networks 93 (Oct. 2015).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10.1016/</a:t>
            </a:r>
            <a:r>
              <a:rPr lang="fr-FR" sz="1200" dirty="0" err="1">
                <a:solidFill>
                  <a:srgbClr val="002060"/>
                </a:solidFill>
              </a:rPr>
              <a:t>j.comnet</a:t>
            </a:r>
            <a:r>
              <a:rPr lang="fr-FR" sz="1200" dirty="0">
                <a:solidFill>
                  <a:srgbClr val="002060"/>
                </a:solidFill>
              </a:rPr>
              <a:t>. 2015.09.035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[30] : Andrea </a:t>
            </a:r>
            <a:r>
              <a:rPr lang="fr-FR" sz="1200" dirty="0" err="1">
                <a:solidFill>
                  <a:srgbClr val="002060"/>
                </a:solidFill>
              </a:rPr>
              <a:t>Tomassilli</a:t>
            </a:r>
            <a:r>
              <a:rPr lang="fr-FR" sz="1200" dirty="0">
                <a:solidFill>
                  <a:srgbClr val="002060"/>
                </a:solidFill>
              </a:rPr>
              <a:t>. “</a:t>
            </a:r>
            <a:r>
              <a:rPr lang="fr-FR" sz="1200" dirty="0" err="1">
                <a:solidFill>
                  <a:srgbClr val="002060"/>
                </a:solidFill>
              </a:rPr>
              <a:t>Towards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next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generation</a:t>
            </a:r>
            <a:r>
              <a:rPr lang="fr-FR" sz="1200" dirty="0">
                <a:solidFill>
                  <a:srgbClr val="002060"/>
                </a:solidFill>
              </a:rPr>
              <a:t> networks </a:t>
            </a:r>
            <a:r>
              <a:rPr lang="fr-FR" sz="1200" dirty="0" err="1">
                <a:solidFill>
                  <a:srgbClr val="002060"/>
                </a:solidFill>
              </a:rPr>
              <a:t>with</a:t>
            </a:r>
            <a:r>
              <a:rPr lang="fr-FR" sz="1200" dirty="0">
                <a:solidFill>
                  <a:srgbClr val="002060"/>
                </a:solidFill>
              </a:rPr>
              <a:t> SDN and NFV”. PhD </a:t>
            </a:r>
            <a:r>
              <a:rPr lang="fr-FR" sz="1200" dirty="0" err="1">
                <a:solidFill>
                  <a:srgbClr val="002060"/>
                </a:solidFill>
              </a:rPr>
              <a:t>thesis</a:t>
            </a:r>
            <a:r>
              <a:rPr lang="fr-FR" sz="1200" dirty="0">
                <a:solidFill>
                  <a:srgbClr val="002060"/>
                </a:solidFill>
              </a:rPr>
              <a:t>. </a:t>
            </a:r>
            <a:r>
              <a:rPr lang="fr-FR" sz="1200" dirty="0" err="1">
                <a:solidFill>
                  <a:srgbClr val="002060"/>
                </a:solidFill>
              </a:rPr>
              <a:t>June</a:t>
            </a:r>
            <a:r>
              <a:rPr lang="fr-FR" sz="1200" dirty="0">
                <a:solidFill>
                  <a:srgbClr val="002060"/>
                </a:solidFill>
              </a:rPr>
              <a:t> 2019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[31] : Peng Wang et al. “</a:t>
            </a:r>
            <a:r>
              <a:rPr lang="fr-FR" sz="1200" dirty="0" err="1">
                <a:solidFill>
                  <a:srgbClr val="002060"/>
                </a:solidFill>
              </a:rPr>
              <a:t>Dynamic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function</a:t>
            </a:r>
            <a:r>
              <a:rPr lang="fr-FR" sz="1200" dirty="0">
                <a:solidFill>
                  <a:srgbClr val="002060"/>
                </a:solidFill>
              </a:rPr>
              <a:t> composition for network service </a:t>
            </a:r>
            <a:r>
              <a:rPr lang="fr-FR" sz="1200" dirty="0" err="1">
                <a:solidFill>
                  <a:srgbClr val="002060"/>
                </a:solidFill>
              </a:rPr>
              <a:t>chain</a:t>
            </a:r>
            <a:r>
              <a:rPr lang="fr-FR" sz="1200" dirty="0">
                <a:solidFill>
                  <a:srgbClr val="002060"/>
                </a:solidFill>
              </a:rPr>
              <a:t>: Model and </a:t>
            </a:r>
            <a:r>
              <a:rPr lang="fr-FR" sz="1200" dirty="0" err="1">
                <a:solidFill>
                  <a:srgbClr val="002060"/>
                </a:solidFill>
              </a:rPr>
              <a:t>optimization</a:t>
            </a:r>
            <a:r>
              <a:rPr lang="fr-FR" sz="1200" dirty="0">
                <a:solidFill>
                  <a:srgbClr val="002060"/>
                </a:solidFill>
              </a:rPr>
              <a:t>”. In: Computer Networks 92 (2015). Software </a:t>
            </a:r>
            <a:r>
              <a:rPr lang="fr-FR" sz="1200" dirty="0" err="1">
                <a:solidFill>
                  <a:srgbClr val="002060"/>
                </a:solidFill>
              </a:rPr>
              <a:t>Defined</a:t>
            </a:r>
            <a:r>
              <a:rPr lang="fr-FR" sz="1200" dirty="0">
                <a:solidFill>
                  <a:srgbClr val="002060"/>
                </a:solidFill>
              </a:rPr>
              <a:t> Networks and </a:t>
            </a:r>
            <a:r>
              <a:rPr lang="fr-FR" sz="1200" dirty="0" err="1">
                <a:solidFill>
                  <a:srgbClr val="002060"/>
                </a:solidFill>
              </a:rPr>
              <a:t>Virtualization</a:t>
            </a:r>
            <a:r>
              <a:rPr lang="fr-FR" sz="1200" dirty="0">
                <a:solidFill>
                  <a:srgbClr val="002060"/>
                </a:solidFill>
              </a:rPr>
              <a:t>, pp. 408– 418. </a:t>
            </a:r>
            <a:r>
              <a:rPr lang="fr-FR" sz="1200" dirty="0" err="1">
                <a:solidFill>
                  <a:srgbClr val="002060"/>
                </a:solidFill>
              </a:rPr>
              <a:t>issn</a:t>
            </a:r>
            <a:r>
              <a:rPr lang="fr-FR" sz="1200" dirty="0">
                <a:solidFill>
                  <a:srgbClr val="002060"/>
                </a:solidFill>
              </a:rPr>
              <a:t>: 1389-1286.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https://doi.org/10.1016/j.comnet.2015.07.020. url: https: //www.sciencedirect.com/science/article/pii/S1389128615003266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fr-FR" sz="1200" dirty="0">
                <a:solidFill>
                  <a:srgbClr val="002060"/>
                </a:solidFill>
              </a:rPr>
              <a:t>[32] : S. Q. Zhang et al. “Joint NFV placement and </a:t>
            </a:r>
            <a:r>
              <a:rPr lang="fr-FR" sz="1200" dirty="0" err="1">
                <a:solidFill>
                  <a:srgbClr val="002060"/>
                </a:solidFill>
              </a:rPr>
              <a:t>routing</a:t>
            </a:r>
            <a:r>
              <a:rPr lang="fr-FR" sz="1200" dirty="0">
                <a:solidFill>
                  <a:srgbClr val="002060"/>
                </a:solidFill>
              </a:rPr>
              <a:t> for multicast service on SDN”. In: NOMS 2016 - 2016 IEEE/IFIP Network Operations and Management Symposium. 2016, pp. 333–341.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10.1109/NOMS.2016.7502829</a:t>
            </a:r>
          </a:p>
        </p:txBody>
      </p:sp>
    </p:spTree>
    <p:extLst>
      <p:ext uri="{BB962C8B-B14F-4D97-AF65-F5344CB8AC3E}">
        <p14:creationId xmlns:p14="http://schemas.microsoft.com/office/powerpoint/2010/main" val="112746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Références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4269D-19FE-4EEF-8BAD-6771AECC22EC}" type="slidenum">
              <a:rPr lang="fr-FR" altLang="en-US" smtClean="0"/>
              <a:pPr>
                <a:defRPr/>
              </a:pPr>
              <a:t>23</a:t>
            </a:fld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323528" y="1217348"/>
            <a:ext cx="836327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[33] : </a:t>
            </a:r>
            <a:r>
              <a:rPr lang="fr-FR" sz="1200" dirty="0" err="1">
                <a:solidFill>
                  <a:srgbClr val="002060"/>
                </a:solidFill>
              </a:rPr>
              <a:t>Sekar</a:t>
            </a:r>
            <a:r>
              <a:rPr lang="fr-FR" sz="1200" dirty="0">
                <a:solidFill>
                  <a:srgbClr val="002060"/>
                </a:solidFill>
              </a:rPr>
              <a:t>, </a:t>
            </a:r>
            <a:r>
              <a:rPr lang="fr-FR" sz="1200" dirty="0" err="1">
                <a:solidFill>
                  <a:srgbClr val="002060"/>
                </a:solidFill>
              </a:rPr>
              <a:t>Vyas</a:t>
            </a:r>
            <a:r>
              <a:rPr lang="fr-FR" sz="1200" dirty="0">
                <a:solidFill>
                  <a:srgbClr val="002060"/>
                </a:solidFill>
              </a:rPr>
              <a:t> &amp; </a:t>
            </a:r>
            <a:r>
              <a:rPr lang="fr-FR" sz="1200" dirty="0" err="1">
                <a:solidFill>
                  <a:srgbClr val="002060"/>
                </a:solidFill>
              </a:rPr>
              <a:t>Egi</a:t>
            </a:r>
            <a:r>
              <a:rPr lang="fr-FR" sz="1200" dirty="0">
                <a:solidFill>
                  <a:srgbClr val="002060"/>
                </a:solidFill>
              </a:rPr>
              <a:t>, Norbert &amp; </a:t>
            </a:r>
            <a:r>
              <a:rPr lang="fr-FR" sz="1200" dirty="0" err="1">
                <a:solidFill>
                  <a:srgbClr val="002060"/>
                </a:solidFill>
              </a:rPr>
              <a:t>Ratnasamy</a:t>
            </a:r>
            <a:r>
              <a:rPr lang="fr-FR" sz="1200" dirty="0">
                <a:solidFill>
                  <a:srgbClr val="002060"/>
                </a:solidFill>
              </a:rPr>
              <a:t>, Sylvia &amp; </a:t>
            </a:r>
            <a:r>
              <a:rPr lang="fr-FR" sz="1200" dirty="0" err="1">
                <a:solidFill>
                  <a:srgbClr val="002060"/>
                </a:solidFill>
              </a:rPr>
              <a:t>Reiter</a:t>
            </a:r>
            <a:r>
              <a:rPr lang="fr-FR" sz="1200" dirty="0">
                <a:solidFill>
                  <a:srgbClr val="002060"/>
                </a:solidFill>
              </a:rPr>
              <a:t>, Michael &amp; </a:t>
            </a:r>
            <a:r>
              <a:rPr lang="fr-FR" sz="1200" dirty="0" err="1">
                <a:solidFill>
                  <a:srgbClr val="002060"/>
                </a:solidFill>
              </a:rPr>
              <a:t>Shi</a:t>
            </a:r>
            <a:r>
              <a:rPr lang="fr-FR" sz="1200" dirty="0">
                <a:solidFill>
                  <a:srgbClr val="002060"/>
                </a:solidFill>
              </a:rPr>
              <a:t>, </a:t>
            </a:r>
            <a:r>
              <a:rPr lang="fr-FR" sz="1200" dirty="0" err="1">
                <a:solidFill>
                  <a:srgbClr val="002060"/>
                </a:solidFill>
              </a:rPr>
              <a:t>Guangyu</a:t>
            </a:r>
            <a:r>
              <a:rPr lang="fr-FR" sz="1200" dirty="0">
                <a:solidFill>
                  <a:srgbClr val="002060"/>
                </a:solidFill>
              </a:rPr>
              <a:t>. (2012). Design and </a:t>
            </a:r>
            <a:r>
              <a:rPr lang="fr-FR" sz="1200" dirty="0" err="1">
                <a:solidFill>
                  <a:srgbClr val="002060"/>
                </a:solidFill>
              </a:rPr>
              <a:t>implementation</a:t>
            </a:r>
            <a:r>
              <a:rPr lang="fr-FR" sz="1200" dirty="0">
                <a:solidFill>
                  <a:srgbClr val="002060"/>
                </a:solidFill>
              </a:rPr>
              <a:t> of a </a:t>
            </a:r>
            <a:r>
              <a:rPr lang="fr-FR" sz="1200" dirty="0" err="1">
                <a:solidFill>
                  <a:srgbClr val="002060"/>
                </a:solidFill>
              </a:rPr>
              <a:t>consolidated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middlebox</a:t>
            </a:r>
            <a:r>
              <a:rPr lang="fr-FR" sz="1200" dirty="0">
                <a:solidFill>
                  <a:srgbClr val="002060"/>
                </a:solidFill>
              </a:rPr>
              <a:t> architecture. 24-24. 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[34] : S. R. Chowdhury, M. A. </a:t>
            </a:r>
            <a:r>
              <a:rPr lang="en-US" sz="1200" dirty="0" err="1">
                <a:solidFill>
                  <a:srgbClr val="002060"/>
                </a:solidFill>
              </a:rPr>
              <a:t>Salahuddin</a:t>
            </a:r>
            <a:r>
              <a:rPr lang="en-US" sz="1200" dirty="0">
                <a:solidFill>
                  <a:srgbClr val="002060"/>
                </a:solidFill>
              </a:rPr>
              <a:t>, N. </a:t>
            </a:r>
            <a:r>
              <a:rPr lang="en-US" sz="1200" dirty="0" err="1">
                <a:solidFill>
                  <a:srgbClr val="002060"/>
                </a:solidFill>
              </a:rPr>
              <a:t>Limam</a:t>
            </a:r>
            <a:r>
              <a:rPr lang="en-US" sz="1200" dirty="0">
                <a:solidFill>
                  <a:srgbClr val="002060"/>
                </a:solidFill>
              </a:rPr>
              <a:t> and R. </a:t>
            </a:r>
            <a:r>
              <a:rPr lang="en-US" sz="1200" dirty="0" err="1">
                <a:solidFill>
                  <a:srgbClr val="002060"/>
                </a:solidFill>
              </a:rPr>
              <a:t>Boutaba</a:t>
            </a:r>
            <a:r>
              <a:rPr lang="en-US" sz="1200" dirty="0">
                <a:solidFill>
                  <a:srgbClr val="002060"/>
                </a:solidFill>
              </a:rPr>
              <a:t>, "Re-Architecting NFV Ecosystem with </a:t>
            </a:r>
            <a:r>
              <a:rPr lang="en-US" sz="1200" dirty="0" err="1">
                <a:solidFill>
                  <a:srgbClr val="002060"/>
                </a:solidFill>
              </a:rPr>
              <a:t>Microservices</a:t>
            </a:r>
            <a:r>
              <a:rPr lang="en-US" sz="1200" dirty="0">
                <a:solidFill>
                  <a:srgbClr val="002060"/>
                </a:solidFill>
              </a:rPr>
              <a:t>: State of the Art and Research Challenges," in IEEE Network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[35]: </a:t>
            </a:r>
            <a:r>
              <a:rPr lang="fr-FR" sz="1200" dirty="0">
                <a:solidFill>
                  <a:srgbClr val="002060"/>
                </a:solidFill>
              </a:rPr>
              <a:t>N. T. </a:t>
            </a:r>
            <a:r>
              <a:rPr lang="fr-FR" sz="1200" dirty="0" err="1">
                <a:solidFill>
                  <a:srgbClr val="002060"/>
                </a:solidFill>
              </a:rPr>
              <a:t>Jahromi</a:t>
            </a:r>
            <a:r>
              <a:rPr lang="fr-FR" sz="1200" dirty="0">
                <a:solidFill>
                  <a:srgbClr val="002060"/>
                </a:solidFill>
              </a:rPr>
              <a:t>, R. H. </a:t>
            </a:r>
            <a:r>
              <a:rPr lang="fr-FR" sz="1200" dirty="0" err="1">
                <a:solidFill>
                  <a:srgbClr val="002060"/>
                </a:solidFill>
              </a:rPr>
              <a:t>Glitho</a:t>
            </a:r>
            <a:r>
              <a:rPr lang="fr-FR" sz="1200" dirty="0">
                <a:solidFill>
                  <a:srgbClr val="002060"/>
                </a:solidFill>
              </a:rPr>
              <a:t>, A. </a:t>
            </a:r>
            <a:r>
              <a:rPr lang="fr-FR" sz="1200" dirty="0" err="1">
                <a:solidFill>
                  <a:srgbClr val="002060"/>
                </a:solidFill>
              </a:rPr>
              <a:t>Larabi</a:t>
            </a:r>
            <a:r>
              <a:rPr lang="fr-FR" sz="1200" dirty="0">
                <a:solidFill>
                  <a:srgbClr val="002060"/>
                </a:solidFill>
              </a:rPr>
              <a:t> and R. Brunner, "An NFV and microservice </a:t>
            </a:r>
            <a:r>
              <a:rPr lang="fr-FR" sz="1200" dirty="0" err="1">
                <a:solidFill>
                  <a:srgbClr val="002060"/>
                </a:solidFill>
              </a:rPr>
              <a:t>based</a:t>
            </a:r>
            <a:r>
              <a:rPr lang="fr-FR" sz="1200" dirty="0">
                <a:solidFill>
                  <a:srgbClr val="002060"/>
                </a:solidFill>
              </a:rPr>
              <a:t> architecture for on-the-</a:t>
            </a:r>
            <a:r>
              <a:rPr lang="fr-FR" sz="1200" dirty="0" err="1">
                <a:solidFill>
                  <a:srgbClr val="002060"/>
                </a:solidFill>
              </a:rPr>
              <a:t>fly</a:t>
            </a:r>
            <a:r>
              <a:rPr lang="fr-FR" sz="1200" dirty="0">
                <a:solidFill>
                  <a:srgbClr val="002060"/>
                </a:solidFill>
              </a:rPr>
              <a:t> component </a:t>
            </a:r>
            <a:r>
              <a:rPr lang="fr-FR" sz="1200" dirty="0" err="1">
                <a:solidFill>
                  <a:srgbClr val="002060"/>
                </a:solidFill>
              </a:rPr>
              <a:t>provisioning</a:t>
            </a:r>
            <a:r>
              <a:rPr lang="fr-FR" sz="1200" dirty="0">
                <a:solidFill>
                  <a:srgbClr val="002060"/>
                </a:solidFill>
              </a:rPr>
              <a:t> in content </a:t>
            </a:r>
            <a:r>
              <a:rPr lang="fr-FR" sz="1200" dirty="0" err="1">
                <a:solidFill>
                  <a:srgbClr val="002060"/>
                </a:solidFill>
              </a:rPr>
              <a:t>delivery</a:t>
            </a:r>
            <a:r>
              <a:rPr lang="fr-FR" sz="1200" dirty="0">
                <a:solidFill>
                  <a:srgbClr val="002060"/>
                </a:solidFill>
              </a:rPr>
              <a:t> networks," 2018 15th IEEE </a:t>
            </a:r>
            <a:r>
              <a:rPr lang="fr-FR" sz="1200" dirty="0" err="1">
                <a:solidFill>
                  <a:srgbClr val="002060"/>
                </a:solidFill>
              </a:rPr>
              <a:t>Annual</a:t>
            </a:r>
            <a:r>
              <a:rPr lang="fr-FR" sz="1200" dirty="0">
                <a:solidFill>
                  <a:srgbClr val="002060"/>
                </a:solidFill>
              </a:rPr>
              <a:t> Consumer Communications &amp; Networking </a:t>
            </a:r>
            <a:r>
              <a:rPr lang="fr-FR" sz="1200" dirty="0" err="1">
                <a:solidFill>
                  <a:srgbClr val="002060"/>
                </a:solidFill>
              </a:rPr>
              <a:t>Conference</a:t>
            </a:r>
            <a:r>
              <a:rPr lang="fr-FR" sz="1200" dirty="0">
                <a:solidFill>
                  <a:srgbClr val="002060"/>
                </a:solidFill>
              </a:rPr>
              <a:t> (CCNC), 2018, pp. 1-7,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10.1109/CCNC.2018.8319227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[36] </a:t>
            </a:r>
            <a:r>
              <a:rPr lang="fr-FR" sz="1200" dirty="0" err="1">
                <a:solidFill>
                  <a:srgbClr val="002060"/>
                </a:solidFill>
              </a:rPr>
              <a:t>Yinbo</a:t>
            </a:r>
            <a:r>
              <a:rPr lang="fr-FR" sz="1200" dirty="0">
                <a:solidFill>
                  <a:srgbClr val="002060"/>
                </a:solidFill>
              </a:rPr>
              <a:t>, </a:t>
            </a:r>
            <a:r>
              <a:rPr lang="fr-FR" sz="1200" dirty="0" err="1">
                <a:solidFill>
                  <a:srgbClr val="002060"/>
                </a:solidFill>
              </a:rPr>
              <a:t>Yu</a:t>
            </a:r>
            <a:r>
              <a:rPr lang="fr-FR" sz="1200" dirty="0">
                <a:solidFill>
                  <a:srgbClr val="002060"/>
                </a:solidFill>
              </a:rPr>
              <a:t> &amp; Yang, </a:t>
            </a:r>
            <a:r>
              <a:rPr lang="fr-FR" sz="1200" dirty="0" err="1">
                <a:solidFill>
                  <a:srgbClr val="002060"/>
                </a:solidFill>
              </a:rPr>
              <a:t>Jianfeng</a:t>
            </a:r>
            <a:r>
              <a:rPr lang="fr-FR" sz="1200" dirty="0">
                <a:solidFill>
                  <a:srgbClr val="002060"/>
                </a:solidFill>
              </a:rPr>
              <a:t> &amp; Guo, </a:t>
            </a:r>
            <a:r>
              <a:rPr lang="fr-FR" sz="1200" dirty="0" err="1">
                <a:solidFill>
                  <a:srgbClr val="002060"/>
                </a:solidFill>
              </a:rPr>
              <a:t>Chengcheng</a:t>
            </a:r>
            <a:r>
              <a:rPr lang="fr-FR" sz="1200" dirty="0">
                <a:solidFill>
                  <a:srgbClr val="002060"/>
                </a:solidFill>
              </a:rPr>
              <a:t> &amp; Zheng, Hong &amp; He, </a:t>
            </a:r>
            <a:r>
              <a:rPr lang="fr-FR" sz="1200" dirty="0" err="1">
                <a:solidFill>
                  <a:srgbClr val="002060"/>
                </a:solidFill>
              </a:rPr>
              <a:t>Jiancheng</a:t>
            </a:r>
            <a:r>
              <a:rPr lang="fr-FR" sz="1200" dirty="0">
                <a:solidFill>
                  <a:srgbClr val="002060"/>
                </a:solidFill>
              </a:rPr>
              <a:t>. (2019). Joint </a:t>
            </a:r>
            <a:r>
              <a:rPr lang="fr-FR" sz="1200" dirty="0" err="1">
                <a:solidFill>
                  <a:srgbClr val="002060"/>
                </a:solidFill>
              </a:rPr>
              <a:t>optimization</a:t>
            </a:r>
            <a:r>
              <a:rPr lang="fr-FR" sz="1200" dirty="0">
                <a:solidFill>
                  <a:srgbClr val="002060"/>
                </a:solidFill>
              </a:rPr>
              <a:t> of service </a:t>
            </a:r>
            <a:r>
              <a:rPr lang="fr-FR" sz="1200" dirty="0" err="1">
                <a:solidFill>
                  <a:srgbClr val="002060"/>
                </a:solidFill>
              </a:rPr>
              <a:t>request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routing</a:t>
            </a:r>
            <a:r>
              <a:rPr lang="fr-FR" sz="1200" dirty="0">
                <a:solidFill>
                  <a:srgbClr val="002060"/>
                </a:solidFill>
              </a:rPr>
              <a:t> and instance placement in the microservice system. Journal of Network and Computer Applications. 147. 102441. 10.1016/j.jnca.2019.102441. 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[37] : Hassan </a:t>
            </a:r>
            <a:r>
              <a:rPr lang="en-US" sz="1200" dirty="0" err="1">
                <a:solidFill>
                  <a:srgbClr val="002060"/>
                </a:solidFill>
              </a:rPr>
              <a:t>Hawilo</a:t>
            </a:r>
            <a:r>
              <a:rPr lang="en-US" sz="1200" dirty="0">
                <a:solidFill>
                  <a:srgbClr val="002060"/>
                </a:solidFill>
              </a:rPr>
              <a:t>, M. </a:t>
            </a:r>
            <a:r>
              <a:rPr lang="en-US" sz="1200" dirty="0" err="1">
                <a:solidFill>
                  <a:srgbClr val="002060"/>
                </a:solidFill>
              </a:rPr>
              <a:t>Jammal</a:t>
            </a:r>
            <a:r>
              <a:rPr lang="en-US" sz="1200" dirty="0">
                <a:solidFill>
                  <a:srgbClr val="002060"/>
                </a:solidFill>
              </a:rPr>
              <a:t> and A. </a:t>
            </a:r>
            <a:r>
              <a:rPr lang="en-US" sz="1200" dirty="0" err="1">
                <a:solidFill>
                  <a:srgbClr val="002060"/>
                </a:solidFill>
              </a:rPr>
              <a:t>Shami</a:t>
            </a:r>
            <a:r>
              <a:rPr lang="en-US" sz="1200" dirty="0">
                <a:solidFill>
                  <a:srgbClr val="002060"/>
                </a:solidFill>
              </a:rPr>
              <a:t>, "Exploring </a:t>
            </a:r>
            <a:r>
              <a:rPr lang="en-US" sz="1200" dirty="0" err="1">
                <a:solidFill>
                  <a:srgbClr val="002060"/>
                </a:solidFill>
              </a:rPr>
              <a:t>Microservices</a:t>
            </a:r>
            <a:r>
              <a:rPr lang="en-US" sz="1200" dirty="0">
                <a:solidFill>
                  <a:srgbClr val="002060"/>
                </a:solidFill>
              </a:rPr>
              <a:t> as the Architecture of Choice for Network Function Virtualization Platforms," in IEEE Network, vol. 33, no. 2, pp. 202-210, March/April 2019, </a:t>
            </a:r>
            <a:r>
              <a:rPr lang="en-US" sz="1200" dirty="0" err="1">
                <a:solidFill>
                  <a:srgbClr val="002060"/>
                </a:solidFill>
              </a:rPr>
              <a:t>doi</a:t>
            </a:r>
            <a:r>
              <a:rPr lang="en-US" sz="1200" dirty="0">
                <a:solidFill>
                  <a:srgbClr val="002060"/>
                </a:solidFill>
              </a:rPr>
              <a:t>: 10.1109/MNET.2019.1800023</a:t>
            </a:r>
            <a:r>
              <a:rPr lang="en-US" sz="1200" dirty="0"/>
              <a:t>.</a:t>
            </a:r>
          </a:p>
          <a:p>
            <a:pPr marL="344487" lvl="1" algn="just" eaLnBrk="0" hangingPunct="0">
              <a:spcBef>
                <a:spcPct val="20000"/>
              </a:spcBef>
              <a:buClr>
                <a:srgbClr val="990000"/>
              </a:buClr>
              <a:buSzPct val="180000"/>
              <a:defRPr/>
            </a:pPr>
            <a:r>
              <a:rPr lang="en-US" sz="1200" dirty="0">
                <a:solidFill>
                  <a:srgbClr val="002060"/>
                </a:solidFill>
              </a:rPr>
              <a:t>[38] : </a:t>
            </a:r>
            <a:r>
              <a:rPr lang="fr-FR" sz="1200" dirty="0">
                <a:solidFill>
                  <a:srgbClr val="002060"/>
                </a:solidFill>
              </a:rPr>
              <a:t>Z. Meng, J. Bi, H. Wang, C. Sun and H. Hu, "</a:t>
            </a:r>
            <a:r>
              <a:rPr lang="fr-FR" sz="1200" dirty="0" err="1">
                <a:solidFill>
                  <a:srgbClr val="002060"/>
                </a:solidFill>
              </a:rPr>
              <a:t>MicroNF</a:t>
            </a:r>
            <a:r>
              <a:rPr lang="fr-FR" sz="1200" dirty="0">
                <a:solidFill>
                  <a:srgbClr val="002060"/>
                </a:solidFill>
              </a:rPr>
              <a:t>: An Efficient Framework for </a:t>
            </a:r>
            <a:r>
              <a:rPr lang="fr-FR" sz="1200" dirty="0" err="1">
                <a:solidFill>
                  <a:srgbClr val="002060"/>
                </a:solidFill>
              </a:rPr>
              <a:t>Enabling</a:t>
            </a:r>
            <a:r>
              <a:rPr lang="fr-FR" sz="1200" dirty="0">
                <a:solidFill>
                  <a:srgbClr val="002060"/>
                </a:solidFill>
              </a:rPr>
              <a:t> </a:t>
            </a:r>
            <a:r>
              <a:rPr lang="fr-FR" sz="1200" dirty="0" err="1">
                <a:solidFill>
                  <a:srgbClr val="002060"/>
                </a:solidFill>
              </a:rPr>
              <a:t>Modularized</a:t>
            </a:r>
            <a:r>
              <a:rPr lang="fr-FR" sz="1200" dirty="0">
                <a:solidFill>
                  <a:srgbClr val="002060"/>
                </a:solidFill>
              </a:rPr>
              <a:t> Service </a:t>
            </a:r>
            <a:r>
              <a:rPr lang="fr-FR" sz="1200" dirty="0" err="1">
                <a:solidFill>
                  <a:srgbClr val="002060"/>
                </a:solidFill>
              </a:rPr>
              <a:t>Chains</a:t>
            </a:r>
            <a:r>
              <a:rPr lang="fr-FR" sz="1200" dirty="0">
                <a:solidFill>
                  <a:srgbClr val="002060"/>
                </a:solidFill>
              </a:rPr>
              <a:t> in NFV" in IEEE Journal on </a:t>
            </a:r>
            <a:r>
              <a:rPr lang="fr-FR" sz="1200" dirty="0" err="1">
                <a:solidFill>
                  <a:srgbClr val="002060"/>
                </a:solidFill>
              </a:rPr>
              <a:t>Selected</a:t>
            </a:r>
            <a:r>
              <a:rPr lang="fr-FR" sz="1200" dirty="0">
                <a:solidFill>
                  <a:srgbClr val="002060"/>
                </a:solidFill>
              </a:rPr>
              <a:t> Areas in Communications, vol. 37, no. 8, pp. 1851-1865, </a:t>
            </a:r>
            <a:r>
              <a:rPr lang="fr-FR" sz="1200" dirty="0" err="1">
                <a:solidFill>
                  <a:srgbClr val="002060"/>
                </a:solidFill>
              </a:rPr>
              <a:t>Aug</a:t>
            </a:r>
            <a:r>
              <a:rPr lang="fr-FR" sz="1200" dirty="0">
                <a:solidFill>
                  <a:srgbClr val="002060"/>
                </a:solidFill>
              </a:rPr>
              <a:t>. 2019, </a:t>
            </a:r>
            <a:r>
              <a:rPr lang="fr-FR" sz="1200" dirty="0" err="1">
                <a:solidFill>
                  <a:srgbClr val="002060"/>
                </a:solidFill>
              </a:rPr>
              <a:t>doi</a:t>
            </a:r>
            <a:r>
              <a:rPr lang="fr-FR" sz="1200" dirty="0">
                <a:solidFill>
                  <a:srgbClr val="002060"/>
                </a:solidFill>
              </a:rPr>
              <a:t>: 10.1109/JSAC.2019.2927069</a:t>
            </a:r>
          </a:p>
        </p:txBody>
      </p:sp>
    </p:spTree>
    <p:extLst>
      <p:ext uri="{BB962C8B-B14F-4D97-AF65-F5344CB8AC3E}">
        <p14:creationId xmlns:p14="http://schemas.microsoft.com/office/powerpoint/2010/main" val="113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Sommaire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70448" cy="4428492"/>
          </a:xfrm>
        </p:spPr>
        <p:txBody>
          <a:bodyPr/>
          <a:lstStyle/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rgbClr val="C00000"/>
                </a:solidFill>
                <a:latin typeface="+mj-lt"/>
              </a:rPr>
              <a:t>Développement des services internet à faible latence  </a:t>
            </a:r>
            <a:endParaRPr lang="fr-FR" sz="2400" dirty="0"/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Orchestration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de fonction de réseau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virtuelle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(VNF)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Approche microservice appliquée à l’orchestration de VNF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Bilan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et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perspectives</a:t>
            </a: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3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46120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AE074B-0E6D-4700-939A-3139B2677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 MOSAICO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1335CB-9A6D-413F-94EC-FCD89CBE5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712967" cy="5040560"/>
          </a:xfrm>
        </p:spPr>
        <p:txBody>
          <a:bodyPr/>
          <a:lstStyle/>
          <a:p>
            <a:r>
              <a:rPr lang="fr-FR" sz="2800" dirty="0" smtClean="0"/>
              <a:t>Développement de services à faible latence</a:t>
            </a:r>
          </a:p>
          <a:p>
            <a:pPr lvl="1"/>
            <a:r>
              <a:rPr lang="fr-FR" sz="2400" dirty="0" smtClean="0"/>
              <a:t>Temps de transit limité au sein du réseau</a:t>
            </a:r>
          </a:p>
          <a:p>
            <a:pPr lvl="1"/>
            <a:r>
              <a:rPr lang="fr-FR" sz="2400" dirty="0" smtClean="0"/>
              <a:t>Exemples </a:t>
            </a:r>
          </a:p>
          <a:p>
            <a:pPr lvl="2"/>
            <a:r>
              <a:rPr lang="fr-FR" sz="2000" dirty="0" smtClean="0"/>
              <a:t>Pilotage de drones</a:t>
            </a:r>
          </a:p>
          <a:p>
            <a:pPr lvl="2"/>
            <a:r>
              <a:rPr lang="fr-FR" sz="2000" dirty="0" smtClean="0"/>
              <a:t>Télé-chirurgie </a:t>
            </a:r>
          </a:p>
          <a:p>
            <a:pPr lvl="2"/>
            <a:r>
              <a:rPr lang="fr-FR" sz="2000" dirty="0" smtClean="0"/>
              <a:t>Cloud Gaming </a:t>
            </a:r>
          </a:p>
          <a:p>
            <a:pPr lvl="2"/>
            <a:endParaRPr lang="fr-FR" sz="2000" dirty="0" smtClean="0"/>
          </a:p>
          <a:p>
            <a:r>
              <a:rPr lang="fr-FR" sz="2800" dirty="0" smtClean="0"/>
              <a:t>Objectifs du projet </a:t>
            </a:r>
          </a:p>
          <a:p>
            <a:pPr lvl="1"/>
            <a:r>
              <a:rPr lang="fr-FR" sz="2400" dirty="0"/>
              <a:t>Utilisation </a:t>
            </a:r>
            <a:r>
              <a:rPr lang="fr-FR" sz="2400" dirty="0" smtClean="0"/>
              <a:t>de microservices </a:t>
            </a:r>
            <a:endParaRPr lang="fr-FR" sz="2400" dirty="0"/>
          </a:p>
          <a:p>
            <a:pPr lvl="1"/>
            <a:r>
              <a:rPr lang="fr-FR" sz="2400" dirty="0"/>
              <a:t>Utilisation </a:t>
            </a:r>
            <a:r>
              <a:rPr lang="fr-FR" sz="2400" dirty="0" smtClean="0"/>
              <a:t>de composants technologiques hétérogènes</a:t>
            </a:r>
            <a:endParaRPr lang="fr-FR" sz="2400" dirty="0"/>
          </a:p>
          <a:p>
            <a:pPr lvl="1"/>
            <a:r>
              <a:rPr lang="fr-FR" sz="2400" dirty="0" smtClean="0"/>
              <a:t>Développement d’une </a:t>
            </a:r>
            <a:r>
              <a:rPr lang="fr-FR" sz="2400" dirty="0"/>
              <a:t>approche d’orchestration </a:t>
            </a:r>
            <a:r>
              <a:rPr lang="fr-FR" sz="2400" dirty="0" smtClean="0"/>
              <a:t>de </a:t>
            </a:r>
            <a:r>
              <a:rPr lang="fr-FR" sz="2400" dirty="0"/>
              <a:t>microservices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C176DCE-2DAD-4083-8619-6C447645B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4</a:t>
            </a:fld>
            <a:endParaRPr lang="fr-FR" altLang="en-US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95536" y="6453336"/>
            <a:ext cx="7416824" cy="252264"/>
          </a:xfrm>
        </p:spPr>
        <p:txBody>
          <a:bodyPr/>
          <a:lstStyle/>
          <a:p>
            <a:pPr>
              <a:defRPr/>
            </a:pPr>
            <a:r>
              <a:rPr lang="fr-FR" dirty="0" smtClean="0"/>
              <a:t>Site </a:t>
            </a:r>
            <a:r>
              <a:rPr lang="fr-FR" dirty="0"/>
              <a:t>du projet : www.mosaico-project.org</a:t>
            </a:r>
            <a:endParaRPr lang="fr-FR" sz="1050" b="1" dirty="0"/>
          </a:p>
        </p:txBody>
      </p:sp>
      <p:pic>
        <p:nvPicPr>
          <p:cNvPr id="4" name="Picture 2" descr="Trou d'air confirmé pour les drones de Parrot - Capital.fr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68"/>
          <a:stretch/>
        </p:blipFill>
        <p:spPr bwMode="auto">
          <a:xfrm rot="756190">
            <a:off x="5549236" y="2370951"/>
            <a:ext cx="3004642" cy="1469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75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2C98B5-371D-4EAB-809B-4A2CFB69D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Virtualisation de fonctions de réseau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41BCCA-F54D-477C-AC07-7851F584D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820471" cy="4896544"/>
          </a:xfrm>
        </p:spPr>
        <p:txBody>
          <a:bodyPr/>
          <a:lstStyle/>
          <a:p>
            <a:r>
              <a:rPr lang="fr-FR" sz="2400" b="1" dirty="0" smtClean="0"/>
              <a:t>NFV </a:t>
            </a:r>
            <a:r>
              <a:rPr lang="fr-FR" sz="2400" dirty="0" smtClean="0"/>
              <a:t>(Network </a:t>
            </a:r>
            <a:r>
              <a:rPr lang="fr-FR" sz="2400" dirty="0" err="1"/>
              <a:t>Function</a:t>
            </a:r>
            <a:r>
              <a:rPr lang="fr-FR" sz="2400" dirty="0"/>
              <a:t> </a:t>
            </a:r>
            <a:r>
              <a:rPr lang="fr-FR" sz="2400" dirty="0" smtClean="0"/>
              <a:t>Virtualisation) </a:t>
            </a:r>
            <a:r>
              <a:rPr lang="fr-FR" sz="2400" dirty="0"/>
              <a:t>i</a:t>
            </a:r>
            <a:r>
              <a:rPr lang="fr-FR" sz="2400" dirty="0" smtClean="0"/>
              <a:t>nitiée et standardisée par l’ETSI* en 2013</a:t>
            </a:r>
          </a:p>
          <a:p>
            <a:pPr lvl="1"/>
            <a:r>
              <a:rPr lang="fr-FR" sz="1800" dirty="0"/>
              <a:t>Principe de séparation des fonctions de réseau du matériel physique</a:t>
            </a:r>
          </a:p>
          <a:p>
            <a:pPr lvl="1"/>
            <a:r>
              <a:rPr lang="fr-FR" sz="1800" dirty="0"/>
              <a:t>Virtualisation </a:t>
            </a:r>
            <a:r>
              <a:rPr lang="fr-FR" sz="1800" dirty="0" smtClean="0"/>
              <a:t>des fonctions de réseau : VNF (</a:t>
            </a:r>
            <a:r>
              <a:rPr lang="fr-FR" sz="1800" dirty="0" err="1" smtClean="0"/>
              <a:t>Virtualized</a:t>
            </a:r>
            <a:r>
              <a:rPr lang="fr-FR" sz="1800" dirty="0" smtClean="0"/>
              <a:t> Network </a:t>
            </a:r>
            <a:r>
              <a:rPr lang="fr-FR" sz="1800" dirty="0" err="1" smtClean="0"/>
              <a:t>Function</a:t>
            </a:r>
            <a:r>
              <a:rPr lang="fr-FR" sz="1800" dirty="0" smtClean="0"/>
              <a:t>)</a:t>
            </a:r>
            <a:endParaRPr lang="fr-FR" sz="1800" dirty="0"/>
          </a:p>
          <a:p>
            <a:pPr lvl="1"/>
            <a:r>
              <a:rPr lang="fr-FR" sz="1800" dirty="0"/>
              <a:t>Exécution des fonctions sur des serveurs génériques </a:t>
            </a:r>
          </a:p>
          <a:p>
            <a:pPr lvl="1"/>
            <a:r>
              <a:rPr lang="fr-FR" sz="1800" dirty="0"/>
              <a:t>Orchestration centralisée des fonctions </a:t>
            </a:r>
            <a:r>
              <a:rPr lang="fr-FR" sz="1800" dirty="0" smtClean="0"/>
              <a:t>exécutées</a:t>
            </a:r>
            <a:endParaRPr lang="fr-FR" sz="2000" dirty="0"/>
          </a:p>
          <a:p>
            <a:r>
              <a:rPr lang="fr-FR" sz="2400" dirty="0"/>
              <a:t>Avantages </a:t>
            </a:r>
          </a:p>
          <a:p>
            <a:pPr lvl="1"/>
            <a:r>
              <a:rPr lang="fr-FR" sz="1800" dirty="0"/>
              <a:t>Agilité dans l’installation ou </a:t>
            </a:r>
            <a:r>
              <a:rPr lang="fr-FR" sz="1800" dirty="0" smtClean="0"/>
              <a:t>dans la </a:t>
            </a:r>
            <a:r>
              <a:rPr lang="fr-FR" sz="1800" dirty="0"/>
              <a:t>suppression de </a:t>
            </a:r>
            <a:r>
              <a:rPr lang="fr-FR" sz="1800" dirty="0" smtClean="0"/>
              <a:t>fonction </a:t>
            </a:r>
            <a:r>
              <a:rPr lang="fr-FR" sz="1800" dirty="0"/>
              <a:t>de réseau</a:t>
            </a:r>
          </a:p>
          <a:p>
            <a:pPr lvl="1"/>
            <a:r>
              <a:rPr lang="fr-FR" sz="1800" dirty="0"/>
              <a:t>Réduction des coûts de maintenance et de mise à niveau du réseau</a:t>
            </a:r>
          </a:p>
          <a:p>
            <a:pPr lvl="1"/>
            <a:r>
              <a:rPr lang="fr-FR" sz="1800" dirty="0"/>
              <a:t>Réduction de la consommation électrique du réseau</a:t>
            </a:r>
          </a:p>
          <a:p>
            <a:pPr lvl="1"/>
            <a:r>
              <a:rPr lang="fr-FR" sz="1800" dirty="0"/>
              <a:t>Réduction de l’espace nécessaire aux équipements matériels</a:t>
            </a:r>
          </a:p>
          <a:p>
            <a:pPr lvl="1"/>
            <a:endParaRPr lang="fr-FR" sz="1800" dirty="0"/>
          </a:p>
          <a:p>
            <a:r>
              <a:rPr lang="fr-FR" sz="2200" dirty="0" smtClean="0"/>
              <a:t>Exemples de VNF</a:t>
            </a:r>
            <a:endParaRPr lang="fr-FR" sz="2200" dirty="0"/>
          </a:p>
          <a:p>
            <a:pPr lvl="1"/>
            <a:r>
              <a:rPr lang="fr-FR" sz="1800" dirty="0" smtClean="0"/>
              <a:t>Firewall, IDS (Intrusion </a:t>
            </a:r>
            <a:r>
              <a:rPr lang="fr-FR" sz="1800" dirty="0" err="1" smtClean="0"/>
              <a:t>Detection</a:t>
            </a:r>
            <a:r>
              <a:rPr lang="fr-FR" sz="1800" dirty="0" smtClean="0"/>
              <a:t> System), </a:t>
            </a:r>
            <a:r>
              <a:rPr lang="fr-FR" sz="1800" dirty="0" err="1" smtClean="0"/>
              <a:t>Video</a:t>
            </a:r>
            <a:r>
              <a:rPr lang="fr-FR" sz="1800" dirty="0"/>
              <a:t> </a:t>
            </a:r>
            <a:r>
              <a:rPr lang="fr-FR" sz="1800" dirty="0" err="1" smtClean="0"/>
              <a:t>Optimizer</a:t>
            </a:r>
            <a:endParaRPr lang="fr-FR" sz="1800" dirty="0" smtClean="0"/>
          </a:p>
          <a:p>
            <a:endParaRPr lang="fr-FR" sz="2000" dirty="0"/>
          </a:p>
          <a:p>
            <a:endParaRPr lang="fr-FR" sz="24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B9FFED-84DC-4DF6-B591-576F0DB6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5</a:t>
            </a:fld>
            <a:endParaRPr lang="fr-FR" altLang="en-US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95536" y="6453336"/>
            <a:ext cx="7416824" cy="252264"/>
          </a:xfrm>
        </p:spPr>
        <p:txBody>
          <a:bodyPr/>
          <a:lstStyle/>
          <a:p>
            <a:pPr>
              <a:defRPr/>
            </a:pPr>
            <a:r>
              <a:rPr lang="fr-FR" dirty="0"/>
              <a:t>ETSI : </a:t>
            </a:r>
            <a:r>
              <a:rPr lang="fr-FR" dirty="0" err="1"/>
              <a:t>European</a:t>
            </a:r>
            <a:r>
              <a:rPr lang="fr-FR" dirty="0"/>
              <a:t> </a:t>
            </a:r>
            <a:r>
              <a:rPr lang="fr-FR" dirty="0" err="1"/>
              <a:t>Telecommunications</a:t>
            </a:r>
            <a:r>
              <a:rPr lang="fr-FR" dirty="0"/>
              <a:t> Standards </a:t>
            </a:r>
            <a:r>
              <a:rPr lang="fr-FR" dirty="0" smtClean="0"/>
              <a:t>Institute</a:t>
            </a:r>
            <a:endParaRPr lang="fr-FR" sz="1050" b="1" dirty="0"/>
          </a:p>
        </p:txBody>
      </p:sp>
    </p:spTree>
    <p:extLst>
      <p:ext uri="{BB962C8B-B14F-4D97-AF65-F5344CB8AC3E}">
        <p14:creationId xmlns:p14="http://schemas.microsoft.com/office/powerpoint/2010/main" val="2929051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972B0E-CE71-42A6-A707-75128806E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21920"/>
            <a:ext cx="8640960" cy="808559"/>
          </a:xfrm>
        </p:spPr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r-FR" sz="3600" dirty="0"/>
              <a:t>Exemple </a:t>
            </a:r>
            <a:r>
              <a:rPr lang="fr-FR" sz="3600" dirty="0" smtClean="0"/>
              <a:t>d’une infrastructure réseau NFV</a:t>
            </a:r>
            <a:endParaRPr lang="fr-FR" sz="28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1734F4-E421-42C6-9B23-856995FA0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6</a:t>
            </a:fld>
            <a:endParaRPr lang="fr-FR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AA648D-2042-4FE3-8946-BB57662D05C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97"/>
          <a:stretch/>
        </p:blipFill>
        <p:spPr bwMode="auto">
          <a:xfrm>
            <a:off x="596592" y="1340768"/>
            <a:ext cx="8090208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BCE174D-471A-496E-A320-A7E82C133F6D}"/>
              </a:ext>
            </a:extLst>
          </p:cNvPr>
          <p:cNvSpPr/>
          <p:nvPr/>
        </p:nvSpPr>
        <p:spPr>
          <a:xfrm>
            <a:off x="7020272" y="6021288"/>
            <a:ext cx="432048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95536" y="6453336"/>
            <a:ext cx="7416824" cy="252264"/>
          </a:xfrm>
        </p:spPr>
        <p:txBody>
          <a:bodyPr/>
          <a:lstStyle/>
          <a:p>
            <a:pPr>
              <a:defRPr/>
            </a:pPr>
            <a:r>
              <a:rPr lang="fr-FR" dirty="0"/>
              <a:t>Source : </a:t>
            </a:r>
            <a:r>
              <a:rPr lang="en-US" dirty="0"/>
              <a:t>ETSI, NFV: Terminology for main concepts, 2014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91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dirty="0"/>
              <a:t>Sommaire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70448" cy="4428492"/>
          </a:xfrm>
        </p:spPr>
        <p:txBody>
          <a:bodyPr/>
          <a:lstStyle/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Développement des services internet à faible latence  </a:t>
            </a:r>
            <a:endParaRPr lang="fr-FR" sz="2400" dirty="0">
              <a:solidFill>
                <a:schemeClr val="accent3">
                  <a:lumMod val="65000"/>
                </a:schemeClr>
              </a:solidFill>
            </a:endParaRP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Orchestration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de fonction de réseau </a:t>
            </a:r>
            <a:r>
              <a:rPr lang="fr-FR" sz="2400" dirty="0" smtClean="0">
                <a:solidFill>
                  <a:srgbClr val="C00000"/>
                </a:solidFill>
                <a:latin typeface="+mj-lt"/>
              </a:rPr>
              <a:t>virtuelle </a:t>
            </a:r>
            <a:r>
              <a:rPr lang="fr-FR" sz="2400" dirty="0">
                <a:solidFill>
                  <a:srgbClr val="C00000"/>
                </a:solidFill>
                <a:latin typeface="+mj-lt"/>
              </a:rPr>
              <a:t>(VNF)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Approche microservice appliquée à l’orchestration de VNF</a:t>
            </a:r>
          </a:p>
          <a:p>
            <a:pPr marL="571500" indent="-571500">
              <a:lnSpc>
                <a:spcPct val="200000"/>
              </a:lnSpc>
              <a:buSzPct val="100000"/>
              <a:buFont typeface="+mj-lt"/>
              <a:buAutoNum type="arabicPeriod" startAt="2"/>
            </a:pP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Bilan </a:t>
            </a:r>
            <a:r>
              <a:rPr lang="fr-FR" sz="2400" dirty="0" smtClean="0">
                <a:solidFill>
                  <a:schemeClr val="accent3">
                    <a:lumMod val="65000"/>
                  </a:schemeClr>
                </a:solidFill>
                <a:latin typeface="+mj-lt"/>
              </a:rPr>
              <a:t>et </a:t>
            </a:r>
            <a:r>
              <a:rPr lang="fr-FR" sz="2400" dirty="0">
                <a:solidFill>
                  <a:schemeClr val="accent3">
                    <a:lumMod val="65000"/>
                  </a:schemeClr>
                </a:solidFill>
                <a:latin typeface="+mj-lt"/>
              </a:rPr>
              <a:t>perspectives</a:t>
            </a: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  <a:p>
            <a:pPr marL="571500" indent="-571500">
              <a:buSzPct val="100000"/>
              <a:buFont typeface="+mj-lt"/>
              <a:buAutoNum type="arabicPeriod" startAt="2"/>
            </a:pPr>
            <a:endParaRPr lang="fr-FR" sz="32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7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2193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540253-0038-4850-9022-4EEBC2D8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52400"/>
            <a:ext cx="7848872" cy="664344"/>
          </a:xfrm>
        </p:spPr>
        <p:txBody>
          <a:bodyPr/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fr-FR" dirty="0"/>
              <a:t>L’orchestration dans le contexte réseau 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125CF4-600A-4990-BB40-29EA3B381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6776" y="1051814"/>
            <a:ext cx="8841984" cy="5661248"/>
          </a:xfrm>
        </p:spPr>
        <p:txBody>
          <a:bodyPr/>
          <a:lstStyle/>
          <a:p>
            <a:r>
              <a:rPr lang="fr-FR" sz="2400" dirty="0"/>
              <a:t>L’orchestration de fonction de réseau permet </a:t>
            </a:r>
            <a:r>
              <a:rPr lang="fr-FR" sz="2400" dirty="0" smtClean="0"/>
              <a:t> </a:t>
            </a:r>
            <a:endParaRPr lang="fr-FR" sz="2400" dirty="0"/>
          </a:p>
          <a:p>
            <a:pPr lvl="1"/>
            <a:r>
              <a:rPr lang="fr-FR" sz="2000" dirty="0"/>
              <a:t>le contrôle des ressources </a:t>
            </a:r>
            <a:r>
              <a:rPr lang="fr-FR" sz="2000" dirty="0" smtClean="0"/>
              <a:t>réseau</a:t>
            </a:r>
            <a:endParaRPr lang="fr-FR" sz="2000" dirty="0"/>
          </a:p>
          <a:p>
            <a:pPr lvl="1"/>
            <a:r>
              <a:rPr lang="fr-FR" sz="2000" dirty="0" smtClean="0"/>
              <a:t>leur déploiement</a:t>
            </a:r>
            <a:endParaRPr lang="fr-FR" sz="2000" dirty="0"/>
          </a:p>
          <a:p>
            <a:pPr lvl="1"/>
            <a:r>
              <a:rPr lang="fr-FR" sz="2000" dirty="0" smtClean="0"/>
              <a:t>leur gestion</a:t>
            </a:r>
            <a:endParaRPr lang="fr-FR" sz="2000" dirty="0"/>
          </a:p>
          <a:p>
            <a:pPr lvl="1"/>
            <a:r>
              <a:rPr lang="fr-FR" sz="2000" dirty="0" smtClean="0"/>
              <a:t>leur optimisation</a:t>
            </a:r>
          </a:p>
          <a:p>
            <a:pPr lvl="1"/>
            <a:endParaRPr lang="fr-FR" sz="2000" dirty="0"/>
          </a:p>
          <a:p>
            <a:r>
              <a:rPr lang="fr-FR" sz="2400" dirty="0"/>
              <a:t>But : répondre aux demandes de service réseau </a:t>
            </a:r>
          </a:p>
          <a:p>
            <a:pPr lvl="1"/>
            <a:r>
              <a:rPr lang="fr-FR" sz="2000" dirty="0" smtClean="0"/>
              <a:t>Contraintes techniques : </a:t>
            </a:r>
            <a:r>
              <a:rPr lang="fr-FR" sz="2000" dirty="0"/>
              <a:t>latence de bout en bout, </a:t>
            </a:r>
            <a:r>
              <a:rPr lang="fr-FR" sz="2000" dirty="0" smtClean="0"/>
              <a:t>débit, consommation d’énergie</a:t>
            </a:r>
          </a:p>
          <a:p>
            <a:pPr lvl="1"/>
            <a:endParaRPr lang="fr-FR" sz="2400" dirty="0" smtClean="0"/>
          </a:p>
          <a:p>
            <a:r>
              <a:rPr lang="fr-FR" sz="2400" dirty="0"/>
              <a:t>L’orchestration se fait à travers différents décisions  </a:t>
            </a:r>
          </a:p>
          <a:p>
            <a:pPr lvl="1"/>
            <a:r>
              <a:rPr lang="fr-FR" sz="2000" dirty="0" smtClean="0"/>
              <a:t>Décision </a:t>
            </a:r>
            <a:r>
              <a:rPr lang="fr-FR" sz="2000" dirty="0"/>
              <a:t>de placement (VNF-P)</a:t>
            </a:r>
          </a:p>
          <a:p>
            <a:pPr lvl="1"/>
            <a:r>
              <a:rPr lang="fr-FR" sz="2000" dirty="0"/>
              <a:t>Décision de chainage (VNF-C) </a:t>
            </a:r>
          </a:p>
          <a:p>
            <a:pPr lvl="1"/>
            <a:r>
              <a:rPr lang="fr-FR" sz="2000" dirty="0"/>
              <a:t>Décision d’ordonnancement (VNF-S)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r-FR" sz="2400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DD77D4A-77B1-46ED-B3C2-DBBAA8B59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8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6949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E3FC1B8-9139-4D41-A3FF-C94FCEB6F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B15B1-E60C-4528-8B7A-26F93DFF1A47}" type="slidenum">
              <a:rPr lang="fr-FR" altLang="en-US" smtClean="0"/>
              <a:pPr>
                <a:defRPr/>
              </a:pPr>
              <a:t>9</a:t>
            </a:fld>
            <a:endParaRPr lang="fr-FR" altLang="en-US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A4540253-0038-4850-9022-4EEBC2D83E20}"/>
              </a:ext>
            </a:extLst>
          </p:cNvPr>
          <p:cNvSpPr txBox="1">
            <a:spLocks/>
          </p:cNvSpPr>
          <p:nvPr/>
        </p:nvSpPr>
        <p:spPr bwMode="auto">
          <a:xfrm>
            <a:off x="179512" y="152400"/>
            <a:ext cx="8507288" cy="66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rgbClr val="00206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66"/>
                </a:solidFill>
                <a:latin typeface="Garamond" pitchFamily="18" charset="0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3600" kern="0" dirty="0" smtClean="0"/>
              <a:t>Décisions d’orchestration </a:t>
            </a:r>
            <a:r>
              <a:rPr lang="fr-FR" sz="3600" kern="0" dirty="0"/>
              <a:t>: exemple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68760"/>
            <a:ext cx="8580393" cy="4395366"/>
          </a:xfrm>
          <a:prstGeom prst="rect">
            <a:avLst/>
          </a:prstGeom>
        </p:spPr>
      </p:pic>
      <p:sp>
        <p:nvSpPr>
          <p:cNvPr id="9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95536" y="6453336"/>
            <a:ext cx="7416824" cy="252264"/>
          </a:xfrm>
        </p:spPr>
        <p:txBody>
          <a:bodyPr/>
          <a:lstStyle/>
          <a:p>
            <a:pPr>
              <a:defRPr/>
            </a:pPr>
            <a:r>
              <a:rPr lang="fr-FR" dirty="0"/>
              <a:t>Source : </a:t>
            </a:r>
            <a:r>
              <a:rPr lang="en-US" dirty="0" err="1"/>
              <a:t>Luizelli</a:t>
            </a:r>
            <a:r>
              <a:rPr lang="en-US" dirty="0"/>
              <a:t>, M. C., Bays, L. R., </a:t>
            </a:r>
            <a:r>
              <a:rPr lang="en-US" dirty="0" err="1"/>
              <a:t>Buriol</a:t>
            </a:r>
            <a:r>
              <a:rPr lang="en-US" dirty="0"/>
              <a:t>, L. S., </a:t>
            </a:r>
            <a:r>
              <a:rPr lang="en-US" dirty="0" err="1"/>
              <a:t>Barcellos</a:t>
            </a:r>
            <a:r>
              <a:rPr lang="en-US" dirty="0"/>
              <a:t>, M. P., &amp; </a:t>
            </a:r>
            <a:r>
              <a:rPr lang="en-US" dirty="0" err="1"/>
              <a:t>Gaspary</a:t>
            </a:r>
            <a:r>
              <a:rPr lang="en-US" dirty="0"/>
              <a:t>, L. P. (2015). </a:t>
            </a:r>
            <a:r>
              <a:rPr lang="en-US" i="1" dirty="0"/>
              <a:t>Piecing together the NFV provisioning puzzle: Efficient placement and chaining of virtual network functions.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396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ctor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Task-description-template</Template>
  <TotalTime>28191</TotalTime>
  <Words>3190</Words>
  <Application>Microsoft Office PowerPoint</Application>
  <PresentationFormat>Affichage à l'écran (4:3)</PresentationFormat>
  <Paragraphs>279</Paragraphs>
  <Slides>23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Garamond</vt:lpstr>
      <vt:lpstr>Times New Roman</vt:lpstr>
      <vt:lpstr>Wingdings</vt:lpstr>
      <vt:lpstr>Doctor</vt:lpstr>
      <vt:lpstr>Défis dans l’optimisation du placement et du chainage des microservices hétérogènes</vt:lpstr>
      <vt:lpstr>Sommaire </vt:lpstr>
      <vt:lpstr>Sommaire </vt:lpstr>
      <vt:lpstr>Projet MOSAICO </vt:lpstr>
      <vt:lpstr>Virtualisation de fonctions de réseau</vt:lpstr>
      <vt:lpstr>Exemple d’une infrastructure réseau NFV</vt:lpstr>
      <vt:lpstr>Sommaire </vt:lpstr>
      <vt:lpstr>L’orchestration dans le contexte réseau  </vt:lpstr>
      <vt:lpstr>Présentation PowerPoint</vt:lpstr>
      <vt:lpstr>Etat de l’art : classification des décisions  d’orchestration </vt:lpstr>
      <vt:lpstr>Sommaire </vt:lpstr>
      <vt:lpstr>Architecture monolithique/microservice </vt:lpstr>
      <vt:lpstr>Architecture monolithique/microservice </vt:lpstr>
      <vt:lpstr>Microservice : revue de littérature dans le contexte Cloud </vt:lpstr>
      <vt:lpstr>Microservice : revue de littérature dans le contexte d’orchestration de VNF</vt:lpstr>
      <vt:lpstr>Microservice : revue de littérature dans le contexte d’orchestration de VNF</vt:lpstr>
      <vt:lpstr>Sommaire </vt:lpstr>
      <vt:lpstr>Bilan et perspectives </vt:lpstr>
      <vt:lpstr>Questions</vt:lpstr>
      <vt:lpstr>Références </vt:lpstr>
      <vt:lpstr>Références </vt:lpstr>
      <vt:lpstr>Références </vt:lpstr>
      <vt:lpstr>Références </vt:lpstr>
    </vt:vector>
  </TitlesOfParts>
  <Company>FRANCE TELECOM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MOSAICO - ANR 2019</dc:title>
  <dc:creator>bertrand2.mathieu@orange.com</dc:creator>
  <cp:lastModifiedBy>install</cp:lastModifiedBy>
  <cp:revision>346</cp:revision>
  <dcterms:created xsi:type="dcterms:W3CDTF">2011-01-05T08:06:40Z</dcterms:created>
  <dcterms:modified xsi:type="dcterms:W3CDTF">2021-07-08T06:38:38Z</dcterms:modified>
</cp:coreProperties>
</file>